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627" r:id="rId4"/>
    <p:sldId id="1169" r:id="rId5"/>
    <p:sldId id="259" r:id="rId6"/>
    <p:sldId id="1234" r:id="rId7"/>
    <p:sldId id="1262" r:id="rId8"/>
    <p:sldId id="628" r:id="rId9"/>
    <p:sldId id="1261" r:id="rId10"/>
    <p:sldId id="1170" r:id="rId11"/>
    <p:sldId id="1030" r:id="rId12"/>
    <p:sldId id="1181" r:id="rId13"/>
    <p:sldId id="902" r:id="rId14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A6B228-A085-4AB1-8917-93045B5FEFEC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F76E5-5730-4650-8227-8A8700EE9DAC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89432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b="1" dirty="0"/>
              <a:t>Transparency</a:t>
            </a:r>
            <a:r>
              <a:rPr lang="en-MY" baseline="0" dirty="0"/>
              <a:t> : </a:t>
            </a:r>
            <a:r>
              <a:rPr lang="en-MY" i="1" baseline="0" dirty="0"/>
              <a:t>The grey background is 50 percent. Right click and click format  shape and click picture to change to your favourite picture.</a:t>
            </a:r>
            <a:endParaRPr lang="en-MY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05363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4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646369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3C6DC-2E50-448A-A515-B7C1EBDA1446}" type="slidenum">
              <a:rPr lang="en-MY" smtClean="0"/>
              <a:t>9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25832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8E61BCE-29DA-46BF-872B-475D72509B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489BDAAC-C596-47ED-A238-65BA96EDC5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F2601F45-9270-43B9-A355-08ED4E7F1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2C69FEB5-2568-458C-9F3A-2F5A79D8E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B2FB1AC5-905C-431D-BB35-91EBB22EA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52667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4838E79-D541-46AB-A481-5F5F591CB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D5100924-A4B9-4A2F-A071-37DD3F4037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5E5D1E9B-ED8F-4F5B-A748-06E30B3FC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84C111A4-B37F-4B94-8689-243E0BC6B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D8E295F1-4896-4821-890B-9825AE94F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55211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Κατακόρυφος τίτλος 1">
            <a:extLst>
              <a:ext uri="{FF2B5EF4-FFF2-40B4-BE49-F238E27FC236}">
                <a16:creationId xmlns:a16="http://schemas.microsoft.com/office/drawing/2014/main" id="{3BFDE1D5-F0AF-49BF-BF7F-C2C30BDB59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59535ED2-2ED5-4668-98B6-720C783E1D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ED1E10D-A027-41F3-96D9-2CDE9DC76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B0C45DE9-9240-4ED1-A864-E08AA68F5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13B42F3E-F217-48FC-8CF4-8AE4C0CAB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07624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25811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673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1524000" y="1040179"/>
            <a:ext cx="9144000" cy="4365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551498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A676E4-9BD3-43FC-A40C-134D30B5F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8799E36E-D13B-437E-8CF0-D04BE6202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4E3E9970-C6D8-4EDB-82FB-07072DFC5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7D599132-4281-4BB5-8703-4417316E1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55254C2F-F166-405A-90BD-71A6BE215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4713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F0747F5-69E3-4653-A4B5-0596FDC9C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0CDD5B23-F7D6-4118-83F4-1756B0FDD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C066309-A85D-4B19-8FF5-51369D326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36226265-5571-43FB-B56F-CAE5F1AC0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6FA71888-C31F-4748-A60A-1A3E19B04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47567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21F2B93-5168-403A-AF57-357C0F692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14E1AE94-6EE9-4D7E-952B-95A4F88E02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EB25D74A-BCF3-4C04-9769-5100BE854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A3B03533-C250-46B5-9321-5A9A4459E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88E7BAE0-16D7-4D34-8800-56FCE8B40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986DA450-730F-4E34-82AD-46BC4647E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12435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D31CD40-D1A7-439B-89AC-2F410CE83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FF658ADE-0E6E-4E00-B0F3-FE880601F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1861CC41-D9E8-4386-AF84-9EB6C72907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553B37C1-A659-4881-A5D0-D3262194E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AE435F62-B296-4A25-8A79-B69B5C47E4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B24D5874-A58A-4DA5-9A36-516E3A3E1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ED7B902A-3F0A-4BE6-BA90-AE0D9A705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B2CDD2D8-C56F-4F69-8235-BB92BC05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96967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127209B-44C1-4EE0-86B8-3E3D2CA1E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ημερομηνίας 2">
            <a:extLst>
              <a:ext uri="{FF2B5EF4-FFF2-40B4-BE49-F238E27FC236}">
                <a16:creationId xmlns:a16="http://schemas.microsoft.com/office/drawing/2014/main" id="{8253F743-17A7-4DBF-9145-EA5B6B151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199C2FB9-9B0E-4810-97D5-27F669D4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91F1E38A-60F1-4051-BC5E-CC05771AF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70086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>
            <a:extLst>
              <a:ext uri="{FF2B5EF4-FFF2-40B4-BE49-F238E27FC236}">
                <a16:creationId xmlns:a16="http://schemas.microsoft.com/office/drawing/2014/main" id="{94F26ADC-E8A3-4433-9E74-C9D931560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4A2080F9-223D-4B57-BB91-75448A73B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98E63E1B-30A1-4D56-8DFD-CD5B5F319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11447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6A0495C-0D4C-435F-BB67-B29FF194C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E9446AE7-7FCE-46B0-8671-380A908EF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26406F33-C5C0-4E2E-B0DB-06EA0F9DEE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62A5B855-6F00-46D5-BBEB-9065E39A0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70ED6E85-93A0-4693-837A-05DA1FA55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ECF8BF9E-D803-4DE1-9138-104DC7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18675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639C60D-FA8F-4EB8-A73C-53AF5ACED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εικόνας 2">
            <a:extLst>
              <a:ext uri="{FF2B5EF4-FFF2-40B4-BE49-F238E27FC236}">
                <a16:creationId xmlns:a16="http://schemas.microsoft.com/office/drawing/2014/main" id="{F8EE367C-A770-4E43-BA51-D984BD543B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0AD47944-8C15-4ED1-85DD-D0A9E02E1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AE2BF46A-59BD-4D24-B3C1-7E25D8A81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3C56A12E-044F-4197-9BB4-C712F37CC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B2E9CBBE-9751-425F-8B96-1CE3D653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06753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τίτλου 1">
            <a:extLst>
              <a:ext uri="{FF2B5EF4-FFF2-40B4-BE49-F238E27FC236}">
                <a16:creationId xmlns:a16="http://schemas.microsoft.com/office/drawing/2014/main" id="{9EC76F20-CECD-48B0-A05D-18990C097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848CFEFE-F7E7-4354-A884-B0518E0F5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14446A2B-92E4-4537-898E-D19613809F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984818-7EBA-4349-AB00-639A41F0F1B7}" type="datetimeFigureOut">
              <a:rPr lang="el-GR" smtClean="0"/>
              <a:t>17/6/2020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620007A8-21F1-4DA5-950A-887F5A255E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8C363899-0993-4A8A-B643-41DAADA99B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78DC3-7FD2-4752-919E-15AF2150A8F6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5476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4" name="Rectangle 3"/>
          <p:cNvSpPr/>
          <p:nvPr/>
        </p:nvSpPr>
        <p:spPr>
          <a:xfrm>
            <a:off x="545625" y="40005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5" name="TextBox 4"/>
          <p:cNvSpPr txBox="1"/>
          <p:nvPr/>
        </p:nvSpPr>
        <p:spPr>
          <a:xfrm>
            <a:off x="4162424" y="4244607"/>
            <a:ext cx="38575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accent6"/>
                </a:solidFill>
                <a:latin typeface="Lato Black" panose="020F0A02020204030203" pitchFamily="34" charset="0"/>
                <a:cs typeface="Lato Black" panose="020F0A02020204030203" pitchFamily="34" charset="0"/>
              </a:rPr>
              <a:t>Smart Move</a:t>
            </a:r>
            <a:endParaRPr lang="en-MY" sz="4800" dirty="0">
              <a:solidFill>
                <a:schemeClr val="accent6"/>
              </a:solidFill>
              <a:latin typeface="Lato Black" panose="020F0A02020204030203" pitchFamily="34" charset="0"/>
              <a:cs typeface="Lato Black" panose="020F0A0202020403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00255" y="2105561"/>
            <a:ext cx="2981907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MY" sz="16600" dirty="0">
                <a:solidFill>
                  <a:schemeClr val="bg1"/>
                </a:solidFill>
              </a:rPr>
              <a:t>SM</a:t>
            </a:r>
            <a:endParaRPr lang="en-MY" sz="19900" dirty="0"/>
          </a:p>
        </p:txBody>
      </p:sp>
      <p:sp>
        <p:nvSpPr>
          <p:cNvPr id="7" name="TextBox 6"/>
          <p:cNvSpPr txBox="1"/>
          <p:nvPr/>
        </p:nvSpPr>
        <p:spPr>
          <a:xfrm>
            <a:off x="4162424" y="5113704"/>
            <a:ext cx="3867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err="1">
                <a:solidFill>
                  <a:schemeClr val="bg1"/>
                </a:solidFill>
                <a:latin typeface="Lato Light" panose="020F0402020204030203" pitchFamily="34" charset="0"/>
                <a:ea typeface="Open Sans Light" panose="020B0306030504020204" pitchFamily="34" charset="0"/>
                <a:cs typeface="Lato Light" panose="020F0402020204030203" pitchFamily="34" charset="0"/>
              </a:rPr>
              <a:t>Διαδραστική</a:t>
            </a:r>
            <a:r>
              <a:rPr lang="el-GR" dirty="0">
                <a:solidFill>
                  <a:schemeClr val="bg1"/>
                </a:solidFill>
                <a:latin typeface="Lato Light" panose="020F0402020204030203" pitchFamily="34" charset="0"/>
                <a:ea typeface="Open Sans Light" panose="020B0306030504020204" pitchFamily="34" charset="0"/>
                <a:cs typeface="Lato Light" panose="020F0402020204030203" pitchFamily="34" charset="0"/>
              </a:rPr>
              <a:t> Παρέμβαση στην πόλη των Ιωαννίνων</a:t>
            </a:r>
            <a:endParaRPr lang="en-MY" dirty="0">
              <a:solidFill>
                <a:schemeClr val="bg1"/>
              </a:solidFill>
              <a:latin typeface="Lato Light" panose="020F0402020204030203" pitchFamily="34" charset="0"/>
              <a:ea typeface="Open Sans Light" panose="020B0306030504020204" pitchFamily="34" charset="0"/>
              <a:cs typeface="Lato Light" panose="020F0402020204030203" pitchFamily="34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6108935" y="5686426"/>
            <a:ext cx="0" cy="1552574"/>
          </a:xfrm>
          <a:prstGeom prst="line">
            <a:avLst/>
          </a:prstGeom>
          <a:ln w="12700">
            <a:solidFill>
              <a:schemeClr val="bg1"/>
            </a:solidFill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7311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A60BDA4-7541-47BB-9D8E-E7C1C1F2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Ανάλυση Εργασιών</a:t>
            </a:r>
          </a:p>
        </p:txBody>
      </p:sp>
      <p:pic>
        <p:nvPicPr>
          <p:cNvPr id="5" name="Εικόνα 4" descr="Εικόνα που περιέχει υπογραφή, στιγμιότυπο οθόνης, οδός, κυκλοφορία&#10;&#10;Περιγραφή που δημιουργήθηκε αυτόματα">
            <a:extLst>
              <a:ext uri="{FF2B5EF4-FFF2-40B4-BE49-F238E27FC236}">
                <a16:creationId xmlns:a16="http://schemas.microsoft.com/office/drawing/2014/main" id="{79C76082-E824-4BF6-9E5A-FD8A85BBDF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670" y="1251857"/>
            <a:ext cx="8695056" cy="545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643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363" y="364976"/>
            <a:ext cx="10515600" cy="886732"/>
          </a:xfrm>
        </p:spPr>
        <p:txBody>
          <a:bodyPr/>
          <a:lstStyle/>
          <a:p>
            <a:r>
              <a:rPr lang="el-GR" dirty="0"/>
              <a:t>Υλικοτεχνική Υποδομή</a:t>
            </a:r>
            <a:endParaRPr lang="en-MY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l-GR" dirty="0">
                <a:cs typeface="Segoe UI Light" panose="020B0502040204020203" pitchFamily="34" charset="0"/>
              </a:rPr>
              <a:t>Εκτίμηση Κόστους</a:t>
            </a:r>
            <a:endParaRPr lang="en-US" dirty="0">
              <a:cs typeface="Segoe UI Light" panose="020B0502040204020203" pitchFamily="34" charset="0"/>
            </a:endParaRPr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11384"/>
              </p:ext>
            </p:extLst>
          </p:nvPr>
        </p:nvGraphicFramePr>
        <p:xfrm>
          <a:off x="1221924" y="1476741"/>
          <a:ext cx="9446076" cy="44049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12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34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6593">
                <a:tc>
                  <a:txBody>
                    <a:bodyPr/>
                    <a:lstStyle/>
                    <a:p>
                      <a:r>
                        <a:rPr lang="el-GR" sz="1600" b="0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Υλικοτεχνική Υποδομή</a:t>
                      </a:r>
                      <a:endParaRPr lang="en-US" sz="1600" b="0" cap="none" spc="-20" dirty="0">
                        <a:solidFill>
                          <a:schemeClr val="tx1"/>
                        </a:solidFill>
                        <a:latin typeface="+mn-lt"/>
                        <a:ea typeface="Open Sans Semibold" pitchFamily="34" charset="0"/>
                        <a:cs typeface="Open Sans Semibold" pitchFamily="34" charset="0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b="0" cap="none" spc="-20" baseline="0" dirty="0">
                          <a:solidFill>
                            <a:schemeClr val="bg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Εκτιμώμενο Κόστος σε ανθρωπομήνες</a:t>
                      </a:r>
                      <a:endParaRPr lang="en-US" sz="1600" b="0" cap="none" spc="-20" baseline="0" dirty="0">
                        <a:solidFill>
                          <a:schemeClr val="bg1"/>
                        </a:solidFill>
                        <a:latin typeface="+mn-lt"/>
                        <a:ea typeface="Open Sans Semibold" pitchFamily="34" charset="0"/>
                        <a:cs typeface="Open Sans Semibold" pitchFamily="34" charset="0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7154">
                <a:tc>
                  <a:txBody>
                    <a:bodyPr/>
                    <a:lstStyle/>
                    <a:p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Ηλεκτρικό Λεωφορείο.</a:t>
                      </a:r>
                      <a:endParaRPr lang="en-US" sz="1600" b="1" cap="none" spc="-20" dirty="0">
                        <a:solidFill>
                          <a:schemeClr val="tx1"/>
                        </a:solidFill>
                        <a:latin typeface="+mn-lt"/>
                        <a:ea typeface="Open Sans Semibold" pitchFamily="34" charset="0"/>
                        <a:cs typeface="Open Sans Semibold" pitchFamily="34" charset="0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dirty="0"/>
                        <a:t>(Εύρεση μοντέλου και προμήθεια) (1 εργαζόμενος του Δήμου) x (1 ανθρωπομήνας) </a:t>
                      </a:r>
                      <a:endParaRPr lang="en-US" sz="1600" cap="none" spc="-2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7154">
                <a:tc>
                  <a:txBody>
                    <a:bodyPr/>
                    <a:lstStyle/>
                    <a:p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6 Αισθητήρες </a:t>
                      </a:r>
                      <a:r>
                        <a:rPr lang="en-US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Laser</a:t>
                      </a:r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.</a:t>
                      </a:r>
                      <a:endParaRPr lang="en-US" sz="1600" b="1" cap="none" spc="-20" dirty="0">
                        <a:solidFill>
                          <a:schemeClr val="tx1"/>
                        </a:solidFill>
                        <a:latin typeface="+mn-lt"/>
                        <a:ea typeface="Open Sans Semibold" pitchFamily="34" charset="0"/>
                        <a:cs typeface="Open Sans Semibold" pitchFamily="34" charset="0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dirty="0"/>
                        <a:t>(Εύρεση μοντέλου, Προμήθεια, Εγκατάσταση και Σωστή λειτουργία) (3 εργαζόμενοι του Δήμου) x (1 ανθρωπομήνας)</a:t>
                      </a:r>
                      <a:endParaRPr lang="en-US" sz="1600" cap="none" spc="-2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7154">
                <a:tc>
                  <a:txBody>
                    <a:bodyPr/>
                    <a:lstStyle/>
                    <a:p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8 </a:t>
                      </a:r>
                      <a:r>
                        <a:rPr lang="en-US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APS(Accessible Pedestrian Signals)</a:t>
                      </a:r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 μονάδες.</a:t>
                      </a:r>
                      <a:endParaRPr lang="en-US" sz="1600" b="1" cap="none" spc="-20" dirty="0">
                        <a:solidFill>
                          <a:schemeClr val="tx1"/>
                        </a:solidFill>
                        <a:latin typeface="+mn-lt"/>
                        <a:ea typeface="Open Sans Semibold" pitchFamily="34" charset="0"/>
                        <a:cs typeface="Open Sans Semibold" pitchFamily="34" charset="0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dirty="0"/>
                        <a:t>(Εύρεση μοντέλου, Προμήθεια, Εγκατάσταση και Σωστή λειτουργία) (3 εργαζόμενοι του Δήμου) x (1 ανθρωπομήνας)</a:t>
                      </a:r>
                      <a:endParaRPr lang="en-US" sz="1600" cap="none" spc="-2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8717">
                <a:tc>
                  <a:txBody>
                    <a:bodyPr/>
                    <a:lstStyle/>
                    <a:p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10 </a:t>
                      </a:r>
                      <a:r>
                        <a:rPr lang="en-US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QR Code Scanners/</a:t>
                      </a:r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ανέπαφες συναλλαγές καρτών.</a:t>
                      </a:r>
                      <a:endParaRPr lang="en-US" sz="1600" b="1" cap="none" spc="-20" dirty="0">
                        <a:solidFill>
                          <a:schemeClr val="tx1"/>
                        </a:solidFill>
                        <a:latin typeface="+mn-lt"/>
                        <a:ea typeface="Open Sans Semibold" pitchFamily="34" charset="0"/>
                        <a:cs typeface="Open Sans Semibold" pitchFamily="34" charset="0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dirty="0"/>
                        <a:t>(Εύρεση μοντέλου, Προμήθεια, Εγκατάσταση και Σωστή λειτουργία) (3 εργαζόμενοι του Δήμου) x (1 ανθρωπομήνας) </a:t>
                      </a:r>
                      <a:endParaRPr lang="en-US" sz="1600" cap="none" spc="-2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7154">
                <a:tc>
                  <a:txBody>
                    <a:bodyPr/>
                    <a:lstStyle/>
                    <a:p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Λογισμικό </a:t>
                      </a:r>
                      <a:r>
                        <a:rPr lang="en-US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IOT </a:t>
                      </a:r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για έλεγχο κυκλοφορίας.</a:t>
                      </a:r>
                      <a:endParaRPr lang="en-US" sz="1600" b="1" cap="none" spc="-20" dirty="0">
                        <a:solidFill>
                          <a:schemeClr val="tx1"/>
                        </a:solidFill>
                        <a:latin typeface="+mn-lt"/>
                        <a:ea typeface="Open Sans Semibold" pitchFamily="34" charset="0"/>
                        <a:cs typeface="Open Sans Semibold" pitchFamily="34" charset="0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dirty="0"/>
                        <a:t>(Υλοποίηση, </a:t>
                      </a:r>
                      <a:r>
                        <a:rPr lang="el-GR" sz="1600" dirty="0" err="1"/>
                        <a:t>Testing</a:t>
                      </a:r>
                      <a:r>
                        <a:rPr lang="el-GR" sz="1600" dirty="0"/>
                        <a:t>) (5 </a:t>
                      </a:r>
                      <a:r>
                        <a:rPr lang="el-GR" sz="1600" dirty="0" err="1"/>
                        <a:t>developers</a:t>
                      </a:r>
                      <a:r>
                        <a:rPr lang="el-GR" sz="1600" dirty="0"/>
                        <a:t>, 10 οδηγοί λεωφορείων, 4 εργαζόμενοι Μ.Μ.Μ για τον έλεγχο) x (12 ανθρωπομήνες)</a:t>
                      </a:r>
                      <a:endParaRPr lang="en-US" sz="1600" cap="none" spc="-2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5262177"/>
                  </a:ext>
                </a:extLst>
              </a:tr>
              <a:tr h="637154">
                <a:tc>
                  <a:txBody>
                    <a:bodyPr/>
                    <a:lstStyle/>
                    <a:p>
                      <a:r>
                        <a:rPr lang="en-US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Web Application </a:t>
                      </a:r>
                      <a:r>
                        <a:rPr lang="el-GR" sz="1600" b="1" cap="none" spc="-20" dirty="0">
                          <a:solidFill>
                            <a:schemeClr val="tx1"/>
                          </a:solidFill>
                          <a:latin typeface="+mn-lt"/>
                          <a:ea typeface="Open Sans Semibold" pitchFamily="34" charset="0"/>
                          <a:cs typeface="Open Sans Semibold" pitchFamily="34" charset="0"/>
                        </a:rPr>
                        <a:t>για τους πολίτες.</a:t>
                      </a:r>
                      <a:endParaRPr lang="en-US" sz="1600" b="1" cap="none" spc="-20" dirty="0">
                        <a:solidFill>
                          <a:schemeClr val="tx1"/>
                        </a:solidFill>
                        <a:latin typeface="+mn-lt"/>
                        <a:ea typeface="Open Sans Semibold" pitchFamily="34" charset="0"/>
                        <a:cs typeface="Open Sans Semibold" pitchFamily="34" charset="0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5555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dirty="0"/>
                        <a:t>(Υλοποίηση, </a:t>
                      </a:r>
                      <a:r>
                        <a:rPr lang="el-GR" sz="1600" dirty="0" err="1"/>
                        <a:t>Testing</a:t>
                      </a:r>
                      <a:r>
                        <a:rPr lang="el-GR" sz="1600" dirty="0"/>
                        <a:t>, διάθεση σε ευρύ κοινό) (5 </a:t>
                      </a:r>
                      <a:r>
                        <a:rPr lang="el-GR" sz="1600" dirty="0" err="1"/>
                        <a:t>developers</a:t>
                      </a:r>
                      <a:r>
                        <a:rPr lang="el-GR" sz="1600" dirty="0"/>
                        <a:t>, εργαζόμενοι στα Μ.Μ.Μ, πολίτες) x (</a:t>
                      </a:r>
                      <a:r>
                        <a:rPr lang="el-GR" sz="1600"/>
                        <a:t>10 ανθρωπομήνες</a:t>
                      </a:r>
                      <a:r>
                        <a:rPr lang="el-GR" sz="1600" dirty="0"/>
                        <a:t>)</a:t>
                      </a:r>
                      <a:endParaRPr lang="en-US" sz="1600" cap="none" spc="-2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13139" marR="113139" marT="60960" marB="60960" anchor="ctr">
                    <a:lnL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0224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736507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Rectangle 5"/>
          <p:cNvSpPr/>
          <p:nvPr/>
        </p:nvSpPr>
        <p:spPr>
          <a:xfrm>
            <a:off x="400050" y="45720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pSp>
        <p:nvGrpSpPr>
          <p:cNvPr id="2" name="Group 1"/>
          <p:cNvGrpSpPr/>
          <p:nvPr/>
        </p:nvGrpSpPr>
        <p:grpSpPr>
          <a:xfrm>
            <a:off x="3581400" y="3200400"/>
            <a:ext cx="5257800" cy="1057275"/>
            <a:chOff x="3581400" y="3200400"/>
            <a:chExt cx="5257800" cy="1057275"/>
          </a:xfrm>
        </p:grpSpPr>
        <p:sp>
          <p:nvSpPr>
            <p:cNvPr id="3" name="Title 1"/>
            <p:cNvSpPr txBox="1">
              <a:spLocks/>
            </p:cNvSpPr>
            <p:nvPr/>
          </p:nvSpPr>
          <p:spPr>
            <a:xfrm>
              <a:off x="3739242" y="3343274"/>
              <a:ext cx="4942115" cy="771525"/>
            </a:xfrm>
            <a:prstGeom prst="rect">
              <a:avLst/>
            </a:prstGeom>
            <a:noFill/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l-GR" sz="5400" dirty="0">
                  <a:solidFill>
                    <a:schemeClr val="bg1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Εξομοίωση</a:t>
              </a:r>
              <a:endParaRPr lang="en-MY" sz="5400" dirty="0">
                <a:solidFill>
                  <a:schemeClr val="bg1"/>
                </a:solidFill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3581400" y="3200400"/>
              <a:ext cx="5257800" cy="1057275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784974" y="4381500"/>
            <a:ext cx="2067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bg1"/>
                </a:solidFill>
                <a:cs typeface="Segoe UI Light" panose="020B0502040204020203" pitchFamily="34" charset="0"/>
              </a:rPr>
              <a:t>Βίντεο-Παρουσίαση</a:t>
            </a:r>
            <a:endParaRPr lang="en-MY" dirty="0">
              <a:solidFill>
                <a:schemeClr val="bg1"/>
              </a:solidFill>
              <a:cs typeface="Segoe UI Light" panose="020B0502040204020203" pitchFamily="34" charset="0"/>
            </a:endParaRPr>
          </a:p>
        </p:txBody>
      </p:sp>
      <p:pic>
        <p:nvPicPr>
          <p:cNvPr id="8" name="2_1">
            <a:hlinkClick r:id="" action="ppaction://media"/>
            <a:extLst>
              <a:ext uri="{FF2B5EF4-FFF2-40B4-BE49-F238E27FC236}">
                <a16:creationId xmlns:a16="http://schemas.microsoft.com/office/drawing/2014/main" id="{543CCF6B-4D4F-4DD3-A1E9-9C8D6A2F9E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062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34001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/>
          <p:cNvSpPr/>
          <p:nvPr/>
        </p:nvSpPr>
        <p:spPr>
          <a:xfrm>
            <a:off x="476250" y="47625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2" name="TextBox 11"/>
          <p:cNvSpPr txBox="1"/>
          <p:nvPr/>
        </p:nvSpPr>
        <p:spPr>
          <a:xfrm>
            <a:off x="886806" y="4390776"/>
            <a:ext cx="78570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9600" dirty="0">
                <a:solidFill>
                  <a:schemeClr val="accent6"/>
                </a:solidFill>
                <a:latin typeface="Lato Light" panose="020F0402020204030203" pitchFamily="34" charset="0"/>
                <a:cs typeface="Lato Light" panose="020F0402020204030203" pitchFamily="34" charset="0"/>
              </a:rPr>
              <a:t>Ευχαριστούμε</a:t>
            </a:r>
            <a:endParaRPr lang="en-US" sz="9600" dirty="0">
              <a:solidFill>
                <a:schemeClr val="accent6"/>
              </a:solidFill>
              <a:latin typeface="Lato Light" panose="020F0402020204030203" pitchFamily="34" charset="0"/>
              <a:cs typeface="Lato Light" panose="020F0402020204030203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99526" y="4703772"/>
            <a:ext cx="103907" cy="1540800"/>
          </a:xfrm>
          <a:prstGeom prst="rect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1850F-832F-4DA9-B6F3-56CE4E8E93A2}"/>
              </a:ext>
            </a:extLst>
          </p:cNvPr>
          <p:cNvSpPr txBox="1"/>
          <p:nvPr/>
        </p:nvSpPr>
        <p:spPr>
          <a:xfrm>
            <a:off x="1191237" y="897622"/>
            <a:ext cx="26257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err="1">
                <a:solidFill>
                  <a:schemeClr val="accent6"/>
                </a:solidFill>
              </a:rPr>
              <a:t>Βατάλης</a:t>
            </a:r>
            <a:r>
              <a:rPr lang="el-GR" dirty="0"/>
              <a:t> </a:t>
            </a:r>
            <a:r>
              <a:rPr lang="el-GR" dirty="0">
                <a:solidFill>
                  <a:schemeClr val="accent6"/>
                </a:solidFill>
              </a:rPr>
              <a:t>Γεώργιος</a:t>
            </a:r>
          </a:p>
          <a:p>
            <a:r>
              <a:rPr lang="el-GR" dirty="0">
                <a:solidFill>
                  <a:schemeClr val="accent6"/>
                </a:solidFill>
              </a:rPr>
              <a:t>Βραχνός</a:t>
            </a:r>
            <a:r>
              <a:rPr lang="el-GR" dirty="0"/>
              <a:t> </a:t>
            </a:r>
            <a:r>
              <a:rPr lang="el-GR" dirty="0">
                <a:solidFill>
                  <a:schemeClr val="accent6"/>
                </a:solidFill>
              </a:rPr>
              <a:t>Παναγιώτης</a:t>
            </a:r>
          </a:p>
          <a:p>
            <a:r>
              <a:rPr lang="el-GR" dirty="0">
                <a:solidFill>
                  <a:schemeClr val="accent6"/>
                </a:solidFill>
              </a:rPr>
              <a:t>Θεοφιλόπουλος Ανδρέας</a:t>
            </a:r>
          </a:p>
          <a:p>
            <a:r>
              <a:rPr lang="el-GR" dirty="0">
                <a:solidFill>
                  <a:schemeClr val="accent6"/>
                </a:solidFill>
              </a:rPr>
              <a:t>Μυλωνάς Βασίλης</a:t>
            </a:r>
          </a:p>
          <a:p>
            <a:r>
              <a:rPr lang="el-GR" dirty="0">
                <a:solidFill>
                  <a:schemeClr val="accent6"/>
                </a:solidFill>
              </a:rPr>
              <a:t>Σκεύης Θεμιστοκλής</a:t>
            </a:r>
          </a:p>
        </p:txBody>
      </p:sp>
    </p:spTree>
    <p:extLst>
      <p:ext uri="{BB962C8B-B14F-4D97-AF65-F5344CB8AC3E}">
        <p14:creationId xmlns:p14="http://schemas.microsoft.com/office/powerpoint/2010/main" val="364576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/>
          <p:cNvSpPr/>
          <p:nvPr/>
        </p:nvSpPr>
        <p:spPr>
          <a:xfrm>
            <a:off x="723900" y="62865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TextBox 5"/>
          <p:cNvSpPr txBox="1"/>
          <p:nvPr/>
        </p:nvSpPr>
        <p:spPr>
          <a:xfrm>
            <a:off x="4814886" y="4792893"/>
            <a:ext cx="2562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>
                <a:solidFill>
                  <a:schemeClr val="bg1"/>
                </a:solidFill>
                <a:latin typeface="Lato Light" panose="020F0402020204030203" pitchFamily="34" charset="0"/>
                <a:ea typeface="Open Sans Light" panose="020B0306030504020204" pitchFamily="34" charset="0"/>
                <a:cs typeface="Lato Light" panose="020F0402020204030203" pitchFamily="34" charset="0"/>
              </a:rPr>
              <a:t>Μείωση της κυκλοφοριακής συμφόρησης</a:t>
            </a:r>
            <a:endParaRPr lang="en-MY" dirty="0">
              <a:solidFill>
                <a:schemeClr val="bg1"/>
              </a:solidFill>
              <a:latin typeface="Lato Light" panose="020F0402020204030203" pitchFamily="34" charset="0"/>
              <a:ea typeface="Open Sans Light" panose="020B0306030504020204" pitchFamily="34" charset="0"/>
              <a:cs typeface="Lato Light" panose="020F040202020403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76467" y="1609395"/>
            <a:ext cx="88390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6000" dirty="0">
                <a:solidFill>
                  <a:schemeClr val="accent6"/>
                </a:solidFill>
                <a:latin typeface="Lato Black" panose="020F0A02020204030203" pitchFamily="34" charset="0"/>
                <a:ea typeface="Open Sans Light" panose="020B0306030504020204" pitchFamily="34" charset="0"/>
                <a:cs typeface="Lato Black" panose="020F0A02020204030203" pitchFamily="34" charset="0"/>
              </a:rPr>
              <a:t>Γρηγορότερες</a:t>
            </a:r>
            <a:r>
              <a:rPr lang="en-MY" sz="6000" dirty="0">
                <a:solidFill>
                  <a:schemeClr val="accent6"/>
                </a:solidFill>
                <a:latin typeface="Lato Black" panose="020F0A02020204030203" pitchFamily="34" charset="0"/>
                <a:ea typeface="Open Sans Light" panose="020B0306030504020204" pitchFamily="34" charset="0"/>
                <a:cs typeface="Lato Black" panose="020F0A02020204030203" pitchFamily="34" charset="0"/>
              </a:rPr>
              <a:t> </a:t>
            </a:r>
          </a:p>
          <a:p>
            <a:pPr algn="ctr"/>
            <a:r>
              <a:rPr lang="el-GR" sz="6000" dirty="0">
                <a:solidFill>
                  <a:schemeClr val="bg1"/>
                </a:solidFill>
                <a:latin typeface="Lato Black" panose="020F0A02020204030203" pitchFamily="34" charset="0"/>
                <a:ea typeface="Open Sans Light" panose="020B0306030504020204" pitchFamily="34" charset="0"/>
                <a:cs typeface="Lato Black" panose="020F0A02020204030203" pitchFamily="34" charset="0"/>
              </a:rPr>
              <a:t>Καθημερινές</a:t>
            </a:r>
            <a:r>
              <a:rPr lang="en-MY" sz="6000" dirty="0">
                <a:solidFill>
                  <a:schemeClr val="bg1"/>
                </a:solidFill>
                <a:latin typeface="Lato Black" panose="020F0A02020204030203" pitchFamily="34" charset="0"/>
                <a:ea typeface="Open Sans Light" panose="020B0306030504020204" pitchFamily="34" charset="0"/>
                <a:cs typeface="Lato Black" panose="020F0A02020204030203" pitchFamily="34" charset="0"/>
              </a:rPr>
              <a:t> </a:t>
            </a:r>
            <a:r>
              <a:rPr lang="el-GR" sz="6000" dirty="0">
                <a:solidFill>
                  <a:schemeClr val="accent6"/>
                </a:solidFill>
                <a:latin typeface="Lato Black" panose="020F0A02020204030203" pitchFamily="34" charset="0"/>
                <a:ea typeface="Open Sans Light" panose="020B0306030504020204" pitchFamily="34" charset="0"/>
                <a:cs typeface="Lato Black" panose="020F0A02020204030203" pitchFamily="34" charset="0"/>
              </a:rPr>
              <a:t>Μετακινήσεις</a:t>
            </a:r>
            <a:endParaRPr lang="en-MY" sz="6000" dirty="0">
              <a:solidFill>
                <a:schemeClr val="accent6"/>
              </a:solidFill>
              <a:latin typeface="Lato Black" panose="020F0A02020204030203" pitchFamily="34" charset="0"/>
              <a:ea typeface="Open Sans Semibold" panose="020B0706030804020204" pitchFamily="34" charset="0"/>
              <a:cs typeface="Lato Black" panose="020F0A02020204030203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771873" y="4575143"/>
            <a:ext cx="6515100" cy="0"/>
          </a:xfrm>
          <a:prstGeom prst="straightConnector1">
            <a:avLst/>
          </a:prstGeom>
          <a:ln>
            <a:solidFill>
              <a:schemeClr val="bg1">
                <a:alpha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5608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Στόχος</a:t>
            </a:r>
            <a:endParaRPr lang="en-MY" dirty="0"/>
          </a:p>
        </p:txBody>
      </p:sp>
      <p:sp>
        <p:nvSpPr>
          <p:cNvPr id="55" name="Freeform 76"/>
          <p:cNvSpPr>
            <a:spLocks/>
          </p:cNvSpPr>
          <p:nvPr/>
        </p:nvSpPr>
        <p:spPr bwMode="auto">
          <a:xfrm>
            <a:off x="6105299" y="2021764"/>
            <a:ext cx="2205363" cy="2203315"/>
          </a:xfrm>
          <a:custGeom>
            <a:avLst/>
            <a:gdLst/>
            <a:ahLst/>
            <a:cxnLst>
              <a:cxn ang="0">
                <a:pos x="183" y="603"/>
              </a:cxn>
              <a:cxn ang="0">
                <a:pos x="256" y="638"/>
              </a:cxn>
              <a:cxn ang="0">
                <a:pos x="218" y="731"/>
              </a:cxn>
              <a:cxn ang="0">
                <a:pos x="386" y="731"/>
              </a:cxn>
              <a:cxn ang="0">
                <a:pos x="347" y="638"/>
              </a:cxn>
              <a:cxn ang="0">
                <a:pos x="420" y="603"/>
              </a:cxn>
              <a:cxn ang="0">
                <a:pos x="603" y="603"/>
              </a:cxn>
              <a:cxn ang="0">
                <a:pos x="603" y="420"/>
              </a:cxn>
              <a:cxn ang="0">
                <a:pos x="639" y="347"/>
              </a:cxn>
              <a:cxn ang="0">
                <a:pos x="731" y="385"/>
              </a:cxn>
              <a:cxn ang="0">
                <a:pos x="731" y="217"/>
              </a:cxn>
              <a:cxn ang="0">
                <a:pos x="639" y="256"/>
              </a:cxn>
              <a:cxn ang="0">
                <a:pos x="603" y="183"/>
              </a:cxn>
              <a:cxn ang="0">
                <a:pos x="603" y="0"/>
              </a:cxn>
              <a:cxn ang="0">
                <a:pos x="420" y="0"/>
              </a:cxn>
              <a:cxn ang="0">
                <a:pos x="347" y="35"/>
              </a:cxn>
              <a:cxn ang="0">
                <a:pos x="386" y="128"/>
              </a:cxn>
              <a:cxn ang="0">
                <a:pos x="218" y="128"/>
              </a:cxn>
              <a:cxn ang="0">
                <a:pos x="256" y="35"/>
              </a:cxn>
              <a:cxn ang="0">
                <a:pos x="183" y="0"/>
              </a:cxn>
              <a:cxn ang="0">
                <a:pos x="0" y="0"/>
              </a:cxn>
              <a:cxn ang="0">
                <a:pos x="0" y="183"/>
              </a:cxn>
              <a:cxn ang="0">
                <a:pos x="35" y="256"/>
              </a:cxn>
              <a:cxn ang="0">
                <a:pos x="128" y="217"/>
              </a:cxn>
              <a:cxn ang="0">
                <a:pos x="128" y="385"/>
              </a:cxn>
              <a:cxn ang="0">
                <a:pos x="35" y="347"/>
              </a:cxn>
              <a:cxn ang="0">
                <a:pos x="0" y="420"/>
              </a:cxn>
              <a:cxn ang="0">
                <a:pos x="0" y="603"/>
              </a:cxn>
              <a:cxn ang="0">
                <a:pos x="183" y="603"/>
              </a:cxn>
            </a:cxnLst>
            <a:rect l="0" t="0" r="r" b="b"/>
            <a:pathLst>
              <a:path w="819" h="819">
                <a:moveTo>
                  <a:pt x="183" y="603"/>
                </a:moveTo>
                <a:cubicBezTo>
                  <a:pt x="249" y="603"/>
                  <a:pt x="265" y="619"/>
                  <a:pt x="256" y="638"/>
                </a:cubicBezTo>
                <a:cubicBezTo>
                  <a:pt x="239" y="675"/>
                  <a:pt x="210" y="680"/>
                  <a:pt x="218" y="731"/>
                </a:cubicBezTo>
                <a:cubicBezTo>
                  <a:pt x="231" y="819"/>
                  <a:pt x="372" y="819"/>
                  <a:pt x="386" y="731"/>
                </a:cubicBezTo>
                <a:cubicBezTo>
                  <a:pt x="394" y="680"/>
                  <a:pt x="364" y="675"/>
                  <a:pt x="347" y="638"/>
                </a:cubicBezTo>
                <a:cubicBezTo>
                  <a:pt x="339" y="619"/>
                  <a:pt x="354" y="603"/>
                  <a:pt x="420" y="603"/>
                </a:cubicBezTo>
                <a:cubicBezTo>
                  <a:pt x="603" y="603"/>
                  <a:pt x="603" y="603"/>
                  <a:pt x="603" y="603"/>
                </a:cubicBezTo>
                <a:cubicBezTo>
                  <a:pt x="603" y="420"/>
                  <a:pt x="603" y="420"/>
                  <a:pt x="603" y="420"/>
                </a:cubicBezTo>
                <a:cubicBezTo>
                  <a:pt x="603" y="354"/>
                  <a:pt x="619" y="338"/>
                  <a:pt x="639" y="347"/>
                </a:cubicBezTo>
                <a:cubicBezTo>
                  <a:pt x="675" y="364"/>
                  <a:pt x="680" y="393"/>
                  <a:pt x="731" y="385"/>
                </a:cubicBezTo>
                <a:cubicBezTo>
                  <a:pt x="819" y="372"/>
                  <a:pt x="819" y="231"/>
                  <a:pt x="731" y="217"/>
                </a:cubicBezTo>
                <a:cubicBezTo>
                  <a:pt x="680" y="209"/>
                  <a:pt x="675" y="239"/>
                  <a:pt x="639" y="256"/>
                </a:cubicBezTo>
                <a:cubicBezTo>
                  <a:pt x="619" y="264"/>
                  <a:pt x="603" y="249"/>
                  <a:pt x="603" y="183"/>
                </a:cubicBezTo>
                <a:cubicBezTo>
                  <a:pt x="603" y="0"/>
                  <a:pt x="603" y="0"/>
                  <a:pt x="603" y="0"/>
                </a:cubicBezTo>
                <a:cubicBezTo>
                  <a:pt x="420" y="0"/>
                  <a:pt x="420" y="0"/>
                  <a:pt x="420" y="0"/>
                </a:cubicBezTo>
                <a:cubicBezTo>
                  <a:pt x="354" y="0"/>
                  <a:pt x="339" y="16"/>
                  <a:pt x="347" y="35"/>
                </a:cubicBezTo>
                <a:cubicBezTo>
                  <a:pt x="364" y="72"/>
                  <a:pt x="394" y="76"/>
                  <a:pt x="386" y="128"/>
                </a:cubicBezTo>
                <a:cubicBezTo>
                  <a:pt x="372" y="216"/>
                  <a:pt x="231" y="216"/>
                  <a:pt x="218" y="128"/>
                </a:cubicBezTo>
                <a:cubicBezTo>
                  <a:pt x="210" y="76"/>
                  <a:pt x="239" y="72"/>
                  <a:pt x="256" y="35"/>
                </a:cubicBezTo>
                <a:cubicBezTo>
                  <a:pt x="265" y="16"/>
                  <a:pt x="249" y="0"/>
                  <a:pt x="18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249"/>
                  <a:pt x="16" y="264"/>
                  <a:pt x="35" y="256"/>
                </a:cubicBezTo>
                <a:cubicBezTo>
                  <a:pt x="72" y="239"/>
                  <a:pt x="77" y="209"/>
                  <a:pt x="128" y="217"/>
                </a:cubicBezTo>
                <a:cubicBezTo>
                  <a:pt x="216" y="231"/>
                  <a:pt x="216" y="372"/>
                  <a:pt x="128" y="385"/>
                </a:cubicBezTo>
                <a:cubicBezTo>
                  <a:pt x="77" y="393"/>
                  <a:pt x="72" y="364"/>
                  <a:pt x="35" y="347"/>
                </a:cubicBezTo>
                <a:cubicBezTo>
                  <a:pt x="16" y="338"/>
                  <a:pt x="0" y="354"/>
                  <a:pt x="0" y="420"/>
                </a:cubicBezTo>
                <a:cubicBezTo>
                  <a:pt x="0" y="603"/>
                  <a:pt x="0" y="603"/>
                  <a:pt x="0" y="603"/>
                </a:cubicBezTo>
                <a:lnTo>
                  <a:pt x="183" y="603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rgbClr val="FFFFFF"/>
            </a:solidFill>
            <a:round/>
            <a:headEnd/>
            <a:tailEnd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defTabSz="457200">
              <a:defRPr/>
            </a:pPr>
            <a:endParaRPr lang="en-US" sz="900" kern="0">
              <a:solidFill>
                <a:sysClr val="windowText" lastClr="000000"/>
              </a:solidFill>
            </a:endParaRPr>
          </a:p>
        </p:txBody>
      </p:sp>
      <p:sp>
        <p:nvSpPr>
          <p:cNvPr id="56" name="Freeform 78"/>
          <p:cNvSpPr>
            <a:spLocks/>
          </p:cNvSpPr>
          <p:nvPr/>
        </p:nvSpPr>
        <p:spPr bwMode="auto">
          <a:xfrm>
            <a:off x="3878163" y="3084730"/>
            <a:ext cx="2205363" cy="2203315"/>
          </a:xfrm>
          <a:custGeom>
            <a:avLst/>
            <a:gdLst/>
            <a:ahLst/>
            <a:cxnLst>
              <a:cxn ang="0">
                <a:pos x="399" y="216"/>
              </a:cxn>
              <a:cxn ang="0">
                <a:pos x="472" y="181"/>
              </a:cxn>
              <a:cxn ang="0">
                <a:pos x="433" y="88"/>
              </a:cxn>
              <a:cxn ang="0">
                <a:pos x="601" y="88"/>
              </a:cxn>
              <a:cxn ang="0">
                <a:pos x="563" y="181"/>
              </a:cxn>
              <a:cxn ang="0">
                <a:pos x="636" y="216"/>
              </a:cxn>
              <a:cxn ang="0">
                <a:pos x="819" y="216"/>
              </a:cxn>
              <a:cxn ang="0">
                <a:pos x="819" y="399"/>
              </a:cxn>
              <a:cxn ang="0">
                <a:pos x="784" y="472"/>
              </a:cxn>
              <a:cxn ang="0">
                <a:pos x="691" y="434"/>
              </a:cxn>
              <a:cxn ang="0">
                <a:pos x="691" y="602"/>
              </a:cxn>
              <a:cxn ang="0">
                <a:pos x="784" y="563"/>
              </a:cxn>
              <a:cxn ang="0">
                <a:pos x="819" y="636"/>
              </a:cxn>
              <a:cxn ang="0">
                <a:pos x="819" y="819"/>
              </a:cxn>
              <a:cxn ang="0">
                <a:pos x="636" y="819"/>
              </a:cxn>
              <a:cxn ang="0">
                <a:pos x="563" y="784"/>
              </a:cxn>
              <a:cxn ang="0">
                <a:pos x="601" y="691"/>
              </a:cxn>
              <a:cxn ang="0">
                <a:pos x="433" y="691"/>
              </a:cxn>
              <a:cxn ang="0">
                <a:pos x="472" y="784"/>
              </a:cxn>
              <a:cxn ang="0">
                <a:pos x="399" y="819"/>
              </a:cxn>
              <a:cxn ang="0">
                <a:pos x="216" y="819"/>
              </a:cxn>
              <a:cxn ang="0">
                <a:pos x="216" y="636"/>
              </a:cxn>
              <a:cxn ang="0">
                <a:pos x="180" y="563"/>
              </a:cxn>
              <a:cxn ang="0">
                <a:pos x="88" y="602"/>
              </a:cxn>
              <a:cxn ang="0">
                <a:pos x="88" y="434"/>
              </a:cxn>
              <a:cxn ang="0">
                <a:pos x="180" y="472"/>
              </a:cxn>
              <a:cxn ang="0">
                <a:pos x="216" y="399"/>
              </a:cxn>
              <a:cxn ang="0">
                <a:pos x="216" y="216"/>
              </a:cxn>
              <a:cxn ang="0">
                <a:pos x="399" y="216"/>
              </a:cxn>
            </a:cxnLst>
            <a:rect l="0" t="0" r="r" b="b"/>
            <a:pathLst>
              <a:path w="819" h="819">
                <a:moveTo>
                  <a:pt x="399" y="216"/>
                </a:moveTo>
                <a:cubicBezTo>
                  <a:pt x="465" y="216"/>
                  <a:pt x="480" y="200"/>
                  <a:pt x="472" y="181"/>
                </a:cubicBezTo>
                <a:cubicBezTo>
                  <a:pt x="455" y="144"/>
                  <a:pt x="425" y="139"/>
                  <a:pt x="433" y="88"/>
                </a:cubicBezTo>
                <a:cubicBezTo>
                  <a:pt x="447" y="0"/>
                  <a:pt x="588" y="0"/>
                  <a:pt x="601" y="88"/>
                </a:cubicBezTo>
                <a:cubicBezTo>
                  <a:pt x="609" y="139"/>
                  <a:pt x="580" y="144"/>
                  <a:pt x="563" y="181"/>
                </a:cubicBezTo>
                <a:cubicBezTo>
                  <a:pt x="554" y="200"/>
                  <a:pt x="570" y="216"/>
                  <a:pt x="636" y="216"/>
                </a:cubicBezTo>
                <a:cubicBezTo>
                  <a:pt x="819" y="216"/>
                  <a:pt x="819" y="216"/>
                  <a:pt x="819" y="216"/>
                </a:cubicBezTo>
                <a:cubicBezTo>
                  <a:pt x="819" y="399"/>
                  <a:pt x="819" y="399"/>
                  <a:pt x="819" y="399"/>
                </a:cubicBezTo>
                <a:cubicBezTo>
                  <a:pt x="819" y="465"/>
                  <a:pt x="803" y="481"/>
                  <a:pt x="784" y="472"/>
                </a:cubicBezTo>
                <a:cubicBezTo>
                  <a:pt x="747" y="455"/>
                  <a:pt x="742" y="426"/>
                  <a:pt x="691" y="434"/>
                </a:cubicBezTo>
                <a:cubicBezTo>
                  <a:pt x="603" y="447"/>
                  <a:pt x="603" y="588"/>
                  <a:pt x="691" y="602"/>
                </a:cubicBezTo>
                <a:cubicBezTo>
                  <a:pt x="742" y="610"/>
                  <a:pt x="747" y="580"/>
                  <a:pt x="784" y="563"/>
                </a:cubicBezTo>
                <a:cubicBezTo>
                  <a:pt x="803" y="555"/>
                  <a:pt x="819" y="570"/>
                  <a:pt x="819" y="636"/>
                </a:cubicBezTo>
                <a:cubicBezTo>
                  <a:pt x="819" y="819"/>
                  <a:pt x="819" y="819"/>
                  <a:pt x="819" y="819"/>
                </a:cubicBezTo>
                <a:cubicBezTo>
                  <a:pt x="636" y="819"/>
                  <a:pt x="636" y="819"/>
                  <a:pt x="636" y="819"/>
                </a:cubicBezTo>
                <a:cubicBezTo>
                  <a:pt x="570" y="819"/>
                  <a:pt x="554" y="803"/>
                  <a:pt x="563" y="784"/>
                </a:cubicBezTo>
                <a:cubicBezTo>
                  <a:pt x="580" y="747"/>
                  <a:pt x="609" y="743"/>
                  <a:pt x="601" y="691"/>
                </a:cubicBezTo>
                <a:cubicBezTo>
                  <a:pt x="588" y="603"/>
                  <a:pt x="447" y="603"/>
                  <a:pt x="433" y="691"/>
                </a:cubicBezTo>
                <a:cubicBezTo>
                  <a:pt x="425" y="743"/>
                  <a:pt x="455" y="747"/>
                  <a:pt x="472" y="784"/>
                </a:cubicBezTo>
                <a:cubicBezTo>
                  <a:pt x="480" y="803"/>
                  <a:pt x="465" y="819"/>
                  <a:pt x="399" y="819"/>
                </a:cubicBezTo>
                <a:cubicBezTo>
                  <a:pt x="216" y="819"/>
                  <a:pt x="216" y="819"/>
                  <a:pt x="216" y="819"/>
                </a:cubicBezTo>
                <a:cubicBezTo>
                  <a:pt x="216" y="636"/>
                  <a:pt x="216" y="636"/>
                  <a:pt x="216" y="636"/>
                </a:cubicBezTo>
                <a:cubicBezTo>
                  <a:pt x="216" y="570"/>
                  <a:pt x="200" y="555"/>
                  <a:pt x="180" y="563"/>
                </a:cubicBezTo>
                <a:cubicBezTo>
                  <a:pt x="144" y="580"/>
                  <a:pt x="139" y="610"/>
                  <a:pt x="88" y="602"/>
                </a:cubicBezTo>
                <a:cubicBezTo>
                  <a:pt x="0" y="588"/>
                  <a:pt x="0" y="447"/>
                  <a:pt x="88" y="434"/>
                </a:cubicBezTo>
                <a:cubicBezTo>
                  <a:pt x="139" y="426"/>
                  <a:pt x="144" y="455"/>
                  <a:pt x="180" y="472"/>
                </a:cubicBezTo>
                <a:cubicBezTo>
                  <a:pt x="200" y="481"/>
                  <a:pt x="216" y="465"/>
                  <a:pt x="216" y="399"/>
                </a:cubicBezTo>
                <a:cubicBezTo>
                  <a:pt x="216" y="216"/>
                  <a:pt x="216" y="216"/>
                  <a:pt x="216" y="216"/>
                </a:cubicBezTo>
                <a:lnTo>
                  <a:pt x="399" y="216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FFFFFF"/>
            </a:solidFill>
            <a:round/>
            <a:headEnd/>
            <a:tailEnd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defTabSz="457200">
              <a:defRPr/>
            </a:pPr>
            <a:endParaRPr lang="en-US" sz="900" kern="0">
              <a:solidFill>
                <a:sysClr val="windowText" lastClr="000000"/>
              </a:solidFill>
            </a:endParaRPr>
          </a:p>
        </p:txBody>
      </p:sp>
      <p:sp>
        <p:nvSpPr>
          <p:cNvPr id="57" name="Freeform 77"/>
          <p:cNvSpPr>
            <a:spLocks/>
          </p:cNvSpPr>
          <p:nvPr/>
        </p:nvSpPr>
        <p:spPr bwMode="auto">
          <a:xfrm>
            <a:off x="4460248" y="1439679"/>
            <a:ext cx="2205363" cy="2203315"/>
          </a:xfrm>
          <a:custGeom>
            <a:avLst/>
            <a:gdLst/>
            <a:ahLst/>
            <a:cxnLst>
              <a:cxn ang="0">
                <a:pos x="183" y="216"/>
              </a:cxn>
              <a:cxn ang="0">
                <a:pos x="256" y="180"/>
              </a:cxn>
              <a:cxn ang="0">
                <a:pos x="217" y="88"/>
              </a:cxn>
              <a:cxn ang="0">
                <a:pos x="385" y="88"/>
              </a:cxn>
              <a:cxn ang="0">
                <a:pos x="347" y="180"/>
              </a:cxn>
              <a:cxn ang="0">
                <a:pos x="420" y="216"/>
              </a:cxn>
              <a:cxn ang="0">
                <a:pos x="603" y="216"/>
              </a:cxn>
              <a:cxn ang="0">
                <a:pos x="603" y="399"/>
              </a:cxn>
              <a:cxn ang="0">
                <a:pos x="638" y="472"/>
              </a:cxn>
              <a:cxn ang="0">
                <a:pos x="731" y="433"/>
              </a:cxn>
              <a:cxn ang="0">
                <a:pos x="731" y="601"/>
              </a:cxn>
              <a:cxn ang="0">
                <a:pos x="638" y="563"/>
              </a:cxn>
              <a:cxn ang="0">
                <a:pos x="603" y="636"/>
              </a:cxn>
              <a:cxn ang="0">
                <a:pos x="603" y="819"/>
              </a:cxn>
              <a:cxn ang="0">
                <a:pos x="420" y="819"/>
              </a:cxn>
              <a:cxn ang="0">
                <a:pos x="347" y="784"/>
              </a:cxn>
              <a:cxn ang="0">
                <a:pos x="385" y="691"/>
              </a:cxn>
              <a:cxn ang="0">
                <a:pos x="217" y="691"/>
              </a:cxn>
              <a:cxn ang="0">
                <a:pos x="256" y="784"/>
              </a:cxn>
              <a:cxn ang="0">
                <a:pos x="183" y="819"/>
              </a:cxn>
              <a:cxn ang="0">
                <a:pos x="0" y="819"/>
              </a:cxn>
              <a:cxn ang="0">
                <a:pos x="0" y="636"/>
              </a:cxn>
              <a:cxn ang="0">
                <a:pos x="35" y="563"/>
              </a:cxn>
              <a:cxn ang="0">
                <a:pos x="128" y="601"/>
              </a:cxn>
              <a:cxn ang="0">
                <a:pos x="128" y="433"/>
              </a:cxn>
              <a:cxn ang="0">
                <a:pos x="35" y="472"/>
              </a:cxn>
              <a:cxn ang="0">
                <a:pos x="0" y="399"/>
              </a:cxn>
              <a:cxn ang="0">
                <a:pos x="0" y="216"/>
              </a:cxn>
              <a:cxn ang="0">
                <a:pos x="183" y="216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09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09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1"/>
          </a:solidFill>
          <a:ln w="19050">
            <a:solidFill>
              <a:srgbClr val="FFFFFF"/>
            </a:solidFill>
            <a:round/>
            <a:headEnd/>
            <a:tailEnd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defTabSz="457200">
              <a:defRPr/>
            </a:pPr>
            <a:endParaRPr lang="en-US" sz="900" kern="0">
              <a:solidFill>
                <a:sysClr val="windowText" lastClr="000000"/>
              </a:solidFill>
            </a:endParaRPr>
          </a:p>
        </p:txBody>
      </p:sp>
      <p:sp>
        <p:nvSpPr>
          <p:cNvPr id="60" name="Freeform 79"/>
          <p:cNvSpPr>
            <a:spLocks/>
          </p:cNvSpPr>
          <p:nvPr/>
        </p:nvSpPr>
        <p:spPr bwMode="auto">
          <a:xfrm>
            <a:off x="5523214" y="3664765"/>
            <a:ext cx="2205363" cy="2205364"/>
          </a:xfrm>
          <a:custGeom>
            <a:avLst/>
            <a:gdLst/>
            <a:ahLst/>
            <a:cxnLst>
              <a:cxn ang="0">
                <a:pos x="216" y="420"/>
              </a:cxn>
              <a:cxn ang="0">
                <a:pos x="181" y="347"/>
              </a:cxn>
              <a:cxn ang="0">
                <a:pos x="88" y="386"/>
              </a:cxn>
              <a:cxn ang="0">
                <a:pos x="88" y="218"/>
              </a:cxn>
              <a:cxn ang="0">
                <a:pos x="181" y="256"/>
              </a:cxn>
              <a:cxn ang="0">
                <a:pos x="216" y="183"/>
              </a:cxn>
              <a:cxn ang="0">
                <a:pos x="216" y="0"/>
              </a:cxn>
              <a:cxn ang="0">
                <a:pos x="399" y="0"/>
              </a:cxn>
              <a:cxn ang="0">
                <a:pos x="472" y="35"/>
              </a:cxn>
              <a:cxn ang="0">
                <a:pos x="434" y="128"/>
              </a:cxn>
              <a:cxn ang="0">
                <a:pos x="602" y="128"/>
              </a:cxn>
              <a:cxn ang="0">
                <a:pos x="563" y="35"/>
              </a:cxn>
              <a:cxn ang="0">
                <a:pos x="636" y="0"/>
              </a:cxn>
              <a:cxn ang="0">
                <a:pos x="819" y="0"/>
              </a:cxn>
              <a:cxn ang="0">
                <a:pos x="819" y="183"/>
              </a:cxn>
              <a:cxn ang="0">
                <a:pos x="784" y="256"/>
              </a:cxn>
              <a:cxn ang="0">
                <a:pos x="691" y="218"/>
              </a:cxn>
              <a:cxn ang="0">
                <a:pos x="691" y="386"/>
              </a:cxn>
              <a:cxn ang="0">
                <a:pos x="784" y="347"/>
              </a:cxn>
              <a:cxn ang="0">
                <a:pos x="819" y="420"/>
              </a:cxn>
              <a:cxn ang="0">
                <a:pos x="819" y="603"/>
              </a:cxn>
              <a:cxn ang="0">
                <a:pos x="636" y="603"/>
              </a:cxn>
              <a:cxn ang="0">
                <a:pos x="563" y="639"/>
              </a:cxn>
              <a:cxn ang="0">
                <a:pos x="602" y="731"/>
              </a:cxn>
              <a:cxn ang="0">
                <a:pos x="434" y="731"/>
              </a:cxn>
              <a:cxn ang="0">
                <a:pos x="472" y="639"/>
              </a:cxn>
              <a:cxn ang="0">
                <a:pos x="399" y="603"/>
              </a:cxn>
              <a:cxn ang="0">
                <a:pos x="216" y="603"/>
              </a:cxn>
              <a:cxn ang="0">
                <a:pos x="216" y="420"/>
              </a:cxn>
            </a:cxnLst>
            <a:rect l="0" t="0" r="r" b="b"/>
            <a:pathLst>
              <a:path w="819" h="819">
                <a:moveTo>
                  <a:pt x="216" y="420"/>
                </a:moveTo>
                <a:cubicBezTo>
                  <a:pt x="216" y="354"/>
                  <a:pt x="200" y="339"/>
                  <a:pt x="181" y="347"/>
                </a:cubicBezTo>
                <a:cubicBezTo>
                  <a:pt x="144" y="364"/>
                  <a:pt x="139" y="394"/>
                  <a:pt x="88" y="386"/>
                </a:cubicBezTo>
                <a:cubicBezTo>
                  <a:pt x="0" y="372"/>
                  <a:pt x="0" y="231"/>
                  <a:pt x="88" y="218"/>
                </a:cubicBezTo>
                <a:cubicBezTo>
                  <a:pt x="139" y="210"/>
                  <a:pt x="144" y="239"/>
                  <a:pt x="181" y="256"/>
                </a:cubicBezTo>
                <a:cubicBezTo>
                  <a:pt x="200" y="265"/>
                  <a:pt x="216" y="249"/>
                  <a:pt x="216" y="183"/>
                </a:cubicBezTo>
                <a:cubicBezTo>
                  <a:pt x="216" y="0"/>
                  <a:pt x="216" y="0"/>
                  <a:pt x="216" y="0"/>
                </a:cubicBezTo>
                <a:cubicBezTo>
                  <a:pt x="399" y="0"/>
                  <a:pt x="399" y="0"/>
                  <a:pt x="399" y="0"/>
                </a:cubicBezTo>
                <a:cubicBezTo>
                  <a:pt x="465" y="0"/>
                  <a:pt x="481" y="16"/>
                  <a:pt x="472" y="35"/>
                </a:cubicBezTo>
                <a:cubicBezTo>
                  <a:pt x="455" y="72"/>
                  <a:pt x="426" y="77"/>
                  <a:pt x="434" y="128"/>
                </a:cubicBezTo>
                <a:cubicBezTo>
                  <a:pt x="447" y="216"/>
                  <a:pt x="588" y="216"/>
                  <a:pt x="602" y="128"/>
                </a:cubicBezTo>
                <a:cubicBezTo>
                  <a:pt x="610" y="77"/>
                  <a:pt x="580" y="72"/>
                  <a:pt x="563" y="35"/>
                </a:cubicBezTo>
                <a:cubicBezTo>
                  <a:pt x="555" y="16"/>
                  <a:pt x="570" y="0"/>
                  <a:pt x="636" y="0"/>
                </a:cubicBezTo>
                <a:cubicBezTo>
                  <a:pt x="819" y="0"/>
                  <a:pt x="819" y="0"/>
                  <a:pt x="819" y="0"/>
                </a:cubicBezTo>
                <a:cubicBezTo>
                  <a:pt x="819" y="183"/>
                  <a:pt x="819" y="183"/>
                  <a:pt x="819" y="183"/>
                </a:cubicBezTo>
                <a:cubicBezTo>
                  <a:pt x="819" y="249"/>
                  <a:pt x="803" y="265"/>
                  <a:pt x="784" y="256"/>
                </a:cubicBezTo>
                <a:cubicBezTo>
                  <a:pt x="747" y="239"/>
                  <a:pt x="743" y="210"/>
                  <a:pt x="691" y="218"/>
                </a:cubicBezTo>
                <a:cubicBezTo>
                  <a:pt x="603" y="231"/>
                  <a:pt x="603" y="372"/>
                  <a:pt x="691" y="386"/>
                </a:cubicBezTo>
                <a:cubicBezTo>
                  <a:pt x="743" y="394"/>
                  <a:pt x="747" y="364"/>
                  <a:pt x="784" y="347"/>
                </a:cubicBezTo>
                <a:cubicBezTo>
                  <a:pt x="803" y="339"/>
                  <a:pt x="819" y="354"/>
                  <a:pt x="819" y="420"/>
                </a:cubicBezTo>
                <a:cubicBezTo>
                  <a:pt x="819" y="603"/>
                  <a:pt x="819" y="603"/>
                  <a:pt x="819" y="603"/>
                </a:cubicBezTo>
                <a:cubicBezTo>
                  <a:pt x="636" y="603"/>
                  <a:pt x="636" y="603"/>
                  <a:pt x="636" y="603"/>
                </a:cubicBezTo>
                <a:cubicBezTo>
                  <a:pt x="570" y="603"/>
                  <a:pt x="555" y="619"/>
                  <a:pt x="563" y="639"/>
                </a:cubicBezTo>
                <a:cubicBezTo>
                  <a:pt x="580" y="675"/>
                  <a:pt x="610" y="680"/>
                  <a:pt x="602" y="731"/>
                </a:cubicBezTo>
                <a:cubicBezTo>
                  <a:pt x="588" y="819"/>
                  <a:pt x="447" y="819"/>
                  <a:pt x="434" y="731"/>
                </a:cubicBezTo>
                <a:cubicBezTo>
                  <a:pt x="426" y="680"/>
                  <a:pt x="455" y="675"/>
                  <a:pt x="472" y="639"/>
                </a:cubicBezTo>
                <a:cubicBezTo>
                  <a:pt x="481" y="619"/>
                  <a:pt x="465" y="603"/>
                  <a:pt x="399" y="603"/>
                </a:cubicBezTo>
                <a:cubicBezTo>
                  <a:pt x="216" y="603"/>
                  <a:pt x="216" y="603"/>
                  <a:pt x="216" y="603"/>
                </a:cubicBezTo>
                <a:lnTo>
                  <a:pt x="216" y="420"/>
                </a:lnTo>
                <a:close/>
              </a:path>
            </a:pathLst>
          </a:custGeom>
          <a:solidFill>
            <a:schemeClr val="accent3"/>
          </a:solidFill>
          <a:ln w="19050">
            <a:solidFill>
              <a:srgbClr val="FFFFFF"/>
            </a:solidFill>
            <a:round/>
            <a:headEnd/>
            <a:tailEnd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pPr defTabSz="457200">
              <a:defRPr/>
            </a:pPr>
            <a:endParaRPr lang="en-US" sz="900" kern="0">
              <a:solidFill>
                <a:sysClr val="windowText" lastClr="000000"/>
              </a:solidFill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1210324" y="2125368"/>
            <a:ext cx="2603939" cy="1017259"/>
            <a:chOff x="838200" y="3082007"/>
            <a:chExt cx="1606918" cy="763046"/>
          </a:xfrm>
        </p:grpSpPr>
        <p:sp>
          <p:nvSpPr>
            <p:cNvPr id="62" name="TextBox 61"/>
            <p:cNvSpPr txBox="1"/>
            <p:nvPr/>
          </p:nvSpPr>
          <p:spPr>
            <a:xfrm>
              <a:off x="844918" y="3082007"/>
              <a:ext cx="1600200" cy="300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2000" dirty="0">
                  <a:latin typeface="Lato Medium" panose="020F0602020204030203" pitchFamily="34" charset="0"/>
                  <a:cs typeface="Lato Medium" panose="020F0602020204030203" pitchFamily="34" charset="0"/>
                </a:rPr>
                <a:t>Περιβαλλοντικό</a:t>
              </a:r>
              <a:endParaRPr lang="en-US" sz="2000" dirty="0">
                <a:latin typeface="Lato Medium" panose="020F0602020204030203" pitchFamily="34" charset="0"/>
                <a:cs typeface="Lato Medium" panose="020F0602020204030203" pitchFamily="34" charset="0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38200" y="3326260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l-GR" sz="1400" dirty="0">
                  <a:cs typeface="Open Sans Light"/>
                </a:rPr>
                <a:t>Μείωση της παραγωγής του διοξειδίου του άνθρακα κατά 50%</a:t>
              </a:r>
              <a:endParaRPr lang="en-US" sz="1400" dirty="0">
                <a:cs typeface="Open Sans Light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221210" y="3946860"/>
            <a:ext cx="2603939" cy="1017259"/>
            <a:chOff x="838200" y="3082007"/>
            <a:chExt cx="1606918" cy="763046"/>
          </a:xfrm>
        </p:grpSpPr>
        <p:sp>
          <p:nvSpPr>
            <p:cNvPr id="65" name="TextBox 64"/>
            <p:cNvSpPr txBox="1"/>
            <p:nvPr/>
          </p:nvSpPr>
          <p:spPr>
            <a:xfrm>
              <a:off x="844918" y="3082007"/>
              <a:ext cx="1600200" cy="300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2000" dirty="0">
                  <a:latin typeface="Lato Medium" panose="020F0602020204030203" pitchFamily="34" charset="0"/>
                  <a:cs typeface="Lato Medium" panose="020F0602020204030203" pitchFamily="34" charset="0"/>
                </a:rPr>
                <a:t>Οικονομικό</a:t>
              </a:r>
              <a:endParaRPr lang="en-US" sz="2000" dirty="0">
                <a:latin typeface="Lato Medium" panose="020F0602020204030203" pitchFamily="34" charset="0"/>
                <a:cs typeface="Lato Medium" panose="020F0602020204030203" pitchFamily="34" charset="0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838200" y="3326260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l-GR" sz="1400" dirty="0">
                  <a:cs typeface="Open Sans Light"/>
                </a:rPr>
                <a:t>Άνοιγμα θέσεων εργασίας στον τομέα των Μ.Μ.Μ</a:t>
              </a:r>
              <a:endParaRPr lang="en-US" sz="1400" dirty="0">
                <a:cs typeface="Open Sans Light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8392989" y="3946860"/>
            <a:ext cx="2603939" cy="1017259"/>
            <a:chOff x="838200" y="3082007"/>
            <a:chExt cx="1606918" cy="763046"/>
          </a:xfrm>
        </p:grpSpPr>
        <p:sp>
          <p:nvSpPr>
            <p:cNvPr id="68" name="TextBox 67"/>
            <p:cNvSpPr txBox="1"/>
            <p:nvPr/>
          </p:nvSpPr>
          <p:spPr>
            <a:xfrm>
              <a:off x="844918" y="3082007"/>
              <a:ext cx="1600200" cy="300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2000" dirty="0">
                  <a:latin typeface="Lato Medium" panose="020F0602020204030203" pitchFamily="34" charset="0"/>
                  <a:cs typeface="Lato Medium" panose="020F0602020204030203" pitchFamily="34" charset="0"/>
                </a:rPr>
                <a:t>Α.Μ.Ε.Α</a:t>
              </a:r>
              <a:endParaRPr lang="en-US" sz="2000" dirty="0">
                <a:latin typeface="Lato Medium" panose="020F0602020204030203" pitchFamily="34" charset="0"/>
                <a:cs typeface="Lato Medium" panose="020F0602020204030203" pitchFamily="34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38200" y="3326260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l-GR" sz="1400" dirty="0">
                  <a:cs typeface="Open Sans Light"/>
                </a:rPr>
                <a:t>Διευκόλυνση των καθημερινών μετακινήσεων των Α.Μ.Ε.Α.</a:t>
              </a:r>
              <a:endParaRPr lang="en-US" sz="1400" dirty="0">
                <a:cs typeface="Open Sans Light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8403875" y="2132538"/>
            <a:ext cx="2603939" cy="1017259"/>
            <a:chOff x="838200" y="3082007"/>
            <a:chExt cx="1606918" cy="763046"/>
          </a:xfrm>
        </p:grpSpPr>
        <p:sp>
          <p:nvSpPr>
            <p:cNvPr id="71" name="TextBox 70"/>
            <p:cNvSpPr txBox="1"/>
            <p:nvPr/>
          </p:nvSpPr>
          <p:spPr>
            <a:xfrm>
              <a:off x="844918" y="3082007"/>
              <a:ext cx="1600200" cy="300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2000" dirty="0">
                  <a:latin typeface="Lato Medium" panose="020F0602020204030203" pitchFamily="34" charset="0"/>
                  <a:cs typeface="Lato Medium" panose="020F0602020204030203" pitchFamily="34" charset="0"/>
                </a:rPr>
                <a:t>Κοινωνικό</a:t>
              </a:r>
              <a:endParaRPr lang="en-US" sz="2000" dirty="0">
                <a:latin typeface="Lato Medium" panose="020F0602020204030203" pitchFamily="34" charset="0"/>
                <a:cs typeface="Lato Medium" panose="020F0602020204030203" pitchFamily="34" charset="0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38200" y="3326260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l-GR" sz="1400" dirty="0">
                  <a:cs typeface="Open Sans Light"/>
                </a:rPr>
                <a:t>Μείωση του χρόνου μετακινήσεων των πολιτών κατά 20% συνολικά.</a:t>
              </a:r>
              <a:endParaRPr lang="en-US" sz="1400" dirty="0">
                <a:cs typeface="Open 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13441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5" grpId="0" animBg="1"/>
      <p:bldP spid="56" grpId="0" animBg="1"/>
      <p:bldP spid="57" grpId="0" animBg="1"/>
      <p:bldP spid="6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Χρήστες</a:t>
            </a:r>
            <a:endParaRPr lang="en-MY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l-GR" dirty="0">
                <a:cs typeface="Segoe UI Light" panose="020B0502040204020203" pitchFamily="34" charset="0"/>
              </a:rPr>
              <a:t>Απαιτήσεις</a:t>
            </a:r>
            <a:endParaRPr lang="en-US" dirty="0">
              <a:cs typeface="Segoe UI Light" panose="020B0502040204020203" pitchFamily="34" charset="0"/>
            </a:endParaRPr>
          </a:p>
        </p:txBody>
      </p:sp>
      <p:grpSp>
        <p:nvGrpSpPr>
          <p:cNvPr id="113" name="Group 1932"/>
          <p:cNvGrpSpPr/>
          <p:nvPr/>
        </p:nvGrpSpPr>
        <p:grpSpPr>
          <a:xfrm>
            <a:off x="5429095" y="1762197"/>
            <a:ext cx="1333809" cy="3338153"/>
            <a:chOff x="0" y="0"/>
            <a:chExt cx="1096001" cy="2742983"/>
          </a:xfrm>
          <a:solidFill>
            <a:schemeClr val="bg1">
              <a:lumMod val="75000"/>
            </a:schemeClr>
          </a:solidFill>
        </p:grpSpPr>
        <p:sp>
          <p:nvSpPr>
            <p:cNvPr id="114" name="Shape 1930"/>
            <p:cNvSpPr/>
            <p:nvPr/>
          </p:nvSpPr>
          <p:spPr>
            <a:xfrm flipH="1">
              <a:off x="0" y="469888"/>
              <a:ext cx="1096002" cy="2273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38" y="0"/>
                  </a:moveTo>
                  <a:cubicBezTo>
                    <a:pt x="5538" y="0"/>
                    <a:pt x="5538" y="0"/>
                    <a:pt x="5538" y="0"/>
                  </a:cubicBezTo>
                  <a:cubicBezTo>
                    <a:pt x="1662" y="0"/>
                    <a:pt x="0" y="1580"/>
                    <a:pt x="0" y="2107"/>
                  </a:cubicBezTo>
                  <a:cubicBezTo>
                    <a:pt x="0" y="9746"/>
                    <a:pt x="0" y="9746"/>
                    <a:pt x="0" y="9746"/>
                  </a:cubicBezTo>
                  <a:cubicBezTo>
                    <a:pt x="0" y="10141"/>
                    <a:pt x="831" y="10537"/>
                    <a:pt x="1938" y="10537"/>
                  </a:cubicBezTo>
                  <a:cubicBezTo>
                    <a:pt x="3046" y="10537"/>
                    <a:pt x="3600" y="10141"/>
                    <a:pt x="3600" y="9746"/>
                  </a:cubicBezTo>
                  <a:cubicBezTo>
                    <a:pt x="3600" y="3424"/>
                    <a:pt x="3600" y="3424"/>
                    <a:pt x="3600" y="3424"/>
                  </a:cubicBezTo>
                  <a:cubicBezTo>
                    <a:pt x="5262" y="3424"/>
                    <a:pt x="5262" y="3424"/>
                    <a:pt x="5262" y="3424"/>
                  </a:cubicBezTo>
                  <a:cubicBezTo>
                    <a:pt x="5262" y="9483"/>
                    <a:pt x="5262" y="9483"/>
                    <a:pt x="5262" y="9483"/>
                  </a:cubicBezTo>
                  <a:cubicBezTo>
                    <a:pt x="5262" y="9483"/>
                    <a:pt x="5262" y="9615"/>
                    <a:pt x="5262" y="9746"/>
                  </a:cubicBezTo>
                  <a:cubicBezTo>
                    <a:pt x="5262" y="20283"/>
                    <a:pt x="5262" y="20283"/>
                    <a:pt x="5262" y="20283"/>
                  </a:cubicBezTo>
                  <a:cubicBezTo>
                    <a:pt x="5262" y="21073"/>
                    <a:pt x="6369" y="21600"/>
                    <a:pt x="7754" y="21600"/>
                  </a:cubicBezTo>
                  <a:cubicBezTo>
                    <a:pt x="9138" y="21600"/>
                    <a:pt x="10246" y="21073"/>
                    <a:pt x="10246" y="20283"/>
                  </a:cubicBezTo>
                  <a:cubicBezTo>
                    <a:pt x="10246" y="10932"/>
                    <a:pt x="10246" y="10932"/>
                    <a:pt x="10246" y="10932"/>
                  </a:cubicBezTo>
                  <a:cubicBezTo>
                    <a:pt x="11354" y="10932"/>
                    <a:pt x="11354" y="10932"/>
                    <a:pt x="11354" y="10932"/>
                  </a:cubicBezTo>
                  <a:cubicBezTo>
                    <a:pt x="11354" y="20283"/>
                    <a:pt x="11354" y="20283"/>
                    <a:pt x="11354" y="20283"/>
                  </a:cubicBezTo>
                  <a:cubicBezTo>
                    <a:pt x="11354" y="21073"/>
                    <a:pt x="12462" y="21600"/>
                    <a:pt x="13846" y="21600"/>
                  </a:cubicBezTo>
                  <a:cubicBezTo>
                    <a:pt x="15231" y="21600"/>
                    <a:pt x="16338" y="21073"/>
                    <a:pt x="16338" y="20283"/>
                  </a:cubicBezTo>
                  <a:cubicBezTo>
                    <a:pt x="16338" y="3424"/>
                    <a:pt x="16338" y="3424"/>
                    <a:pt x="16338" y="3424"/>
                  </a:cubicBezTo>
                  <a:cubicBezTo>
                    <a:pt x="17723" y="3424"/>
                    <a:pt x="17723" y="3424"/>
                    <a:pt x="17723" y="3424"/>
                  </a:cubicBezTo>
                  <a:cubicBezTo>
                    <a:pt x="17723" y="9746"/>
                    <a:pt x="17723" y="9746"/>
                    <a:pt x="17723" y="9746"/>
                  </a:cubicBezTo>
                  <a:cubicBezTo>
                    <a:pt x="17723" y="10141"/>
                    <a:pt x="18554" y="10537"/>
                    <a:pt x="19662" y="10537"/>
                  </a:cubicBezTo>
                  <a:cubicBezTo>
                    <a:pt x="20769" y="10537"/>
                    <a:pt x="21600" y="10141"/>
                    <a:pt x="21600" y="9746"/>
                  </a:cubicBezTo>
                  <a:cubicBezTo>
                    <a:pt x="21600" y="1976"/>
                    <a:pt x="21600" y="1976"/>
                    <a:pt x="21600" y="1976"/>
                  </a:cubicBezTo>
                  <a:cubicBezTo>
                    <a:pt x="21600" y="1317"/>
                    <a:pt x="19938" y="0"/>
                    <a:pt x="16338" y="0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  <p:sp>
          <p:nvSpPr>
            <p:cNvPr id="115" name="Shape 1931"/>
            <p:cNvSpPr/>
            <p:nvPr/>
          </p:nvSpPr>
          <p:spPr>
            <a:xfrm flipH="1">
              <a:off x="319908" y="0"/>
              <a:ext cx="438405" cy="428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Group 1932"/>
          <p:cNvGrpSpPr/>
          <p:nvPr/>
        </p:nvGrpSpPr>
        <p:grpSpPr>
          <a:xfrm>
            <a:off x="7390200" y="1926911"/>
            <a:ext cx="504394" cy="1262357"/>
            <a:chOff x="0" y="0"/>
            <a:chExt cx="1096001" cy="2742983"/>
          </a:xfrm>
          <a:solidFill>
            <a:schemeClr val="accent4"/>
          </a:solidFill>
        </p:grpSpPr>
        <p:sp>
          <p:nvSpPr>
            <p:cNvPr id="135" name="Shape 1930"/>
            <p:cNvSpPr/>
            <p:nvPr/>
          </p:nvSpPr>
          <p:spPr>
            <a:xfrm flipH="1">
              <a:off x="0" y="469888"/>
              <a:ext cx="1096002" cy="2273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38" y="0"/>
                  </a:moveTo>
                  <a:cubicBezTo>
                    <a:pt x="5538" y="0"/>
                    <a:pt x="5538" y="0"/>
                    <a:pt x="5538" y="0"/>
                  </a:cubicBezTo>
                  <a:cubicBezTo>
                    <a:pt x="1662" y="0"/>
                    <a:pt x="0" y="1580"/>
                    <a:pt x="0" y="2107"/>
                  </a:cubicBezTo>
                  <a:cubicBezTo>
                    <a:pt x="0" y="9746"/>
                    <a:pt x="0" y="9746"/>
                    <a:pt x="0" y="9746"/>
                  </a:cubicBezTo>
                  <a:cubicBezTo>
                    <a:pt x="0" y="10141"/>
                    <a:pt x="831" y="10537"/>
                    <a:pt x="1938" y="10537"/>
                  </a:cubicBezTo>
                  <a:cubicBezTo>
                    <a:pt x="3046" y="10537"/>
                    <a:pt x="3600" y="10141"/>
                    <a:pt x="3600" y="9746"/>
                  </a:cubicBezTo>
                  <a:cubicBezTo>
                    <a:pt x="3600" y="3424"/>
                    <a:pt x="3600" y="3424"/>
                    <a:pt x="3600" y="3424"/>
                  </a:cubicBezTo>
                  <a:cubicBezTo>
                    <a:pt x="5262" y="3424"/>
                    <a:pt x="5262" y="3424"/>
                    <a:pt x="5262" y="3424"/>
                  </a:cubicBezTo>
                  <a:cubicBezTo>
                    <a:pt x="5262" y="9483"/>
                    <a:pt x="5262" y="9483"/>
                    <a:pt x="5262" y="9483"/>
                  </a:cubicBezTo>
                  <a:cubicBezTo>
                    <a:pt x="5262" y="9483"/>
                    <a:pt x="5262" y="9615"/>
                    <a:pt x="5262" y="9746"/>
                  </a:cubicBezTo>
                  <a:cubicBezTo>
                    <a:pt x="5262" y="20283"/>
                    <a:pt x="5262" y="20283"/>
                    <a:pt x="5262" y="20283"/>
                  </a:cubicBezTo>
                  <a:cubicBezTo>
                    <a:pt x="5262" y="21073"/>
                    <a:pt x="6369" y="21600"/>
                    <a:pt x="7754" y="21600"/>
                  </a:cubicBezTo>
                  <a:cubicBezTo>
                    <a:pt x="9138" y="21600"/>
                    <a:pt x="10246" y="21073"/>
                    <a:pt x="10246" y="20283"/>
                  </a:cubicBezTo>
                  <a:cubicBezTo>
                    <a:pt x="10246" y="10932"/>
                    <a:pt x="10246" y="10932"/>
                    <a:pt x="10246" y="10932"/>
                  </a:cubicBezTo>
                  <a:cubicBezTo>
                    <a:pt x="11354" y="10932"/>
                    <a:pt x="11354" y="10932"/>
                    <a:pt x="11354" y="10932"/>
                  </a:cubicBezTo>
                  <a:cubicBezTo>
                    <a:pt x="11354" y="20283"/>
                    <a:pt x="11354" y="20283"/>
                    <a:pt x="11354" y="20283"/>
                  </a:cubicBezTo>
                  <a:cubicBezTo>
                    <a:pt x="11354" y="21073"/>
                    <a:pt x="12462" y="21600"/>
                    <a:pt x="13846" y="21600"/>
                  </a:cubicBezTo>
                  <a:cubicBezTo>
                    <a:pt x="15231" y="21600"/>
                    <a:pt x="16338" y="21073"/>
                    <a:pt x="16338" y="20283"/>
                  </a:cubicBezTo>
                  <a:cubicBezTo>
                    <a:pt x="16338" y="3424"/>
                    <a:pt x="16338" y="3424"/>
                    <a:pt x="16338" y="3424"/>
                  </a:cubicBezTo>
                  <a:cubicBezTo>
                    <a:pt x="17723" y="3424"/>
                    <a:pt x="17723" y="3424"/>
                    <a:pt x="17723" y="3424"/>
                  </a:cubicBezTo>
                  <a:cubicBezTo>
                    <a:pt x="17723" y="9746"/>
                    <a:pt x="17723" y="9746"/>
                    <a:pt x="17723" y="9746"/>
                  </a:cubicBezTo>
                  <a:cubicBezTo>
                    <a:pt x="17723" y="10141"/>
                    <a:pt x="18554" y="10537"/>
                    <a:pt x="19662" y="10537"/>
                  </a:cubicBezTo>
                  <a:cubicBezTo>
                    <a:pt x="20769" y="10537"/>
                    <a:pt x="21600" y="10141"/>
                    <a:pt x="21600" y="9746"/>
                  </a:cubicBezTo>
                  <a:cubicBezTo>
                    <a:pt x="21600" y="1976"/>
                    <a:pt x="21600" y="1976"/>
                    <a:pt x="21600" y="1976"/>
                  </a:cubicBezTo>
                  <a:cubicBezTo>
                    <a:pt x="21600" y="1317"/>
                    <a:pt x="19938" y="0"/>
                    <a:pt x="16338" y="0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  <p:sp>
          <p:nvSpPr>
            <p:cNvPr id="136" name="Shape 1931"/>
            <p:cNvSpPr/>
            <p:nvPr/>
          </p:nvSpPr>
          <p:spPr>
            <a:xfrm flipH="1">
              <a:off x="319908" y="0"/>
              <a:ext cx="438405" cy="428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137" name="Group 1932"/>
          <p:cNvGrpSpPr/>
          <p:nvPr/>
        </p:nvGrpSpPr>
        <p:grpSpPr>
          <a:xfrm>
            <a:off x="7386109" y="3425790"/>
            <a:ext cx="504394" cy="1262357"/>
            <a:chOff x="0" y="0"/>
            <a:chExt cx="1096001" cy="2742983"/>
          </a:xfrm>
          <a:solidFill>
            <a:schemeClr val="accent3"/>
          </a:solidFill>
        </p:grpSpPr>
        <p:sp>
          <p:nvSpPr>
            <p:cNvPr id="138" name="Shape 1930"/>
            <p:cNvSpPr/>
            <p:nvPr/>
          </p:nvSpPr>
          <p:spPr>
            <a:xfrm flipH="1">
              <a:off x="0" y="469888"/>
              <a:ext cx="1096002" cy="2273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38" y="0"/>
                  </a:moveTo>
                  <a:cubicBezTo>
                    <a:pt x="5538" y="0"/>
                    <a:pt x="5538" y="0"/>
                    <a:pt x="5538" y="0"/>
                  </a:cubicBezTo>
                  <a:cubicBezTo>
                    <a:pt x="1662" y="0"/>
                    <a:pt x="0" y="1580"/>
                    <a:pt x="0" y="2107"/>
                  </a:cubicBezTo>
                  <a:cubicBezTo>
                    <a:pt x="0" y="9746"/>
                    <a:pt x="0" y="9746"/>
                    <a:pt x="0" y="9746"/>
                  </a:cubicBezTo>
                  <a:cubicBezTo>
                    <a:pt x="0" y="10141"/>
                    <a:pt x="831" y="10537"/>
                    <a:pt x="1938" y="10537"/>
                  </a:cubicBezTo>
                  <a:cubicBezTo>
                    <a:pt x="3046" y="10537"/>
                    <a:pt x="3600" y="10141"/>
                    <a:pt x="3600" y="9746"/>
                  </a:cubicBezTo>
                  <a:cubicBezTo>
                    <a:pt x="3600" y="3424"/>
                    <a:pt x="3600" y="3424"/>
                    <a:pt x="3600" y="3424"/>
                  </a:cubicBezTo>
                  <a:cubicBezTo>
                    <a:pt x="5262" y="3424"/>
                    <a:pt x="5262" y="3424"/>
                    <a:pt x="5262" y="3424"/>
                  </a:cubicBezTo>
                  <a:cubicBezTo>
                    <a:pt x="5262" y="9483"/>
                    <a:pt x="5262" y="9483"/>
                    <a:pt x="5262" y="9483"/>
                  </a:cubicBezTo>
                  <a:cubicBezTo>
                    <a:pt x="5262" y="9483"/>
                    <a:pt x="5262" y="9615"/>
                    <a:pt x="5262" y="9746"/>
                  </a:cubicBezTo>
                  <a:cubicBezTo>
                    <a:pt x="5262" y="20283"/>
                    <a:pt x="5262" y="20283"/>
                    <a:pt x="5262" y="20283"/>
                  </a:cubicBezTo>
                  <a:cubicBezTo>
                    <a:pt x="5262" y="21073"/>
                    <a:pt x="6369" y="21600"/>
                    <a:pt x="7754" y="21600"/>
                  </a:cubicBezTo>
                  <a:cubicBezTo>
                    <a:pt x="9138" y="21600"/>
                    <a:pt x="10246" y="21073"/>
                    <a:pt x="10246" y="20283"/>
                  </a:cubicBezTo>
                  <a:cubicBezTo>
                    <a:pt x="10246" y="10932"/>
                    <a:pt x="10246" y="10932"/>
                    <a:pt x="10246" y="10932"/>
                  </a:cubicBezTo>
                  <a:cubicBezTo>
                    <a:pt x="11354" y="10932"/>
                    <a:pt x="11354" y="10932"/>
                    <a:pt x="11354" y="10932"/>
                  </a:cubicBezTo>
                  <a:cubicBezTo>
                    <a:pt x="11354" y="20283"/>
                    <a:pt x="11354" y="20283"/>
                    <a:pt x="11354" y="20283"/>
                  </a:cubicBezTo>
                  <a:cubicBezTo>
                    <a:pt x="11354" y="21073"/>
                    <a:pt x="12462" y="21600"/>
                    <a:pt x="13846" y="21600"/>
                  </a:cubicBezTo>
                  <a:cubicBezTo>
                    <a:pt x="15231" y="21600"/>
                    <a:pt x="16338" y="21073"/>
                    <a:pt x="16338" y="20283"/>
                  </a:cubicBezTo>
                  <a:cubicBezTo>
                    <a:pt x="16338" y="3424"/>
                    <a:pt x="16338" y="3424"/>
                    <a:pt x="16338" y="3424"/>
                  </a:cubicBezTo>
                  <a:cubicBezTo>
                    <a:pt x="17723" y="3424"/>
                    <a:pt x="17723" y="3424"/>
                    <a:pt x="17723" y="3424"/>
                  </a:cubicBezTo>
                  <a:cubicBezTo>
                    <a:pt x="17723" y="9746"/>
                    <a:pt x="17723" y="9746"/>
                    <a:pt x="17723" y="9746"/>
                  </a:cubicBezTo>
                  <a:cubicBezTo>
                    <a:pt x="17723" y="10141"/>
                    <a:pt x="18554" y="10537"/>
                    <a:pt x="19662" y="10537"/>
                  </a:cubicBezTo>
                  <a:cubicBezTo>
                    <a:pt x="20769" y="10537"/>
                    <a:pt x="21600" y="10141"/>
                    <a:pt x="21600" y="9746"/>
                  </a:cubicBezTo>
                  <a:cubicBezTo>
                    <a:pt x="21600" y="1976"/>
                    <a:pt x="21600" y="1976"/>
                    <a:pt x="21600" y="1976"/>
                  </a:cubicBezTo>
                  <a:cubicBezTo>
                    <a:pt x="21600" y="1317"/>
                    <a:pt x="19938" y="0"/>
                    <a:pt x="16338" y="0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  <p:sp>
          <p:nvSpPr>
            <p:cNvPr id="139" name="Shape 1931"/>
            <p:cNvSpPr/>
            <p:nvPr/>
          </p:nvSpPr>
          <p:spPr>
            <a:xfrm flipH="1">
              <a:off x="319908" y="0"/>
              <a:ext cx="438405" cy="428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140" name="Group 1932"/>
          <p:cNvGrpSpPr/>
          <p:nvPr/>
        </p:nvGrpSpPr>
        <p:grpSpPr>
          <a:xfrm>
            <a:off x="4275767" y="1926912"/>
            <a:ext cx="504394" cy="1262357"/>
            <a:chOff x="0" y="0"/>
            <a:chExt cx="1096001" cy="2742983"/>
          </a:xfrm>
          <a:solidFill>
            <a:schemeClr val="accent1"/>
          </a:solidFill>
        </p:grpSpPr>
        <p:sp>
          <p:nvSpPr>
            <p:cNvPr id="141" name="Shape 1930"/>
            <p:cNvSpPr/>
            <p:nvPr/>
          </p:nvSpPr>
          <p:spPr>
            <a:xfrm flipH="1">
              <a:off x="0" y="469888"/>
              <a:ext cx="1096002" cy="2273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38" y="0"/>
                  </a:moveTo>
                  <a:cubicBezTo>
                    <a:pt x="5538" y="0"/>
                    <a:pt x="5538" y="0"/>
                    <a:pt x="5538" y="0"/>
                  </a:cubicBezTo>
                  <a:cubicBezTo>
                    <a:pt x="1662" y="0"/>
                    <a:pt x="0" y="1580"/>
                    <a:pt x="0" y="2107"/>
                  </a:cubicBezTo>
                  <a:cubicBezTo>
                    <a:pt x="0" y="9746"/>
                    <a:pt x="0" y="9746"/>
                    <a:pt x="0" y="9746"/>
                  </a:cubicBezTo>
                  <a:cubicBezTo>
                    <a:pt x="0" y="10141"/>
                    <a:pt x="831" y="10537"/>
                    <a:pt x="1938" y="10537"/>
                  </a:cubicBezTo>
                  <a:cubicBezTo>
                    <a:pt x="3046" y="10537"/>
                    <a:pt x="3600" y="10141"/>
                    <a:pt x="3600" y="9746"/>
                  </a:cubicBezTo>
                  <a:cubicBezTo>
                    <a:pt x="3600" y="3424"/>
                    <a:pt x="3600" y="3424"/>
                    <a:pt x="3600" y="3424"/>
                  </a:cubicBezTo>
                  <a:cubicBezTo>
                    <a:pt x="5262" y="3424"/>
                    <a:pt x="5262" y="3424"/>
                    <a:pt x="5262" y="3424"/>
                  </a:cubicBezTo>
                  <a:cubicBezTo>
                    <a:pt x="5262" y="9483"/>
                    <a:pt x="5262" y="9483"/>
                    <a:pt x="5262" y="9483"/>
                  </a:cubicBezTo>
                  <a:cubicBezTo>
                    <a:pt x="5262" y="9483"/>
                    <a:pt x="5262" y="9615"/>
                    <a:pt x="5262" y="9746"/>
                  </a:cubicBezTo>
                  <a:cubicBezTo>
                    <a:pt x="5262" y="20283"/>
                    <a:pt x="5262" y="20283"/>
                    <a:pt x="5262" y="20283"/>
                  </a:cubicBezTo>
                  <a:cubicBezTo>
                    <a:pt x="5262" y="21073"/>
                    <a:pt x="6369" y="21600"/>
                    <a:pt x="7754" y="21600"/>
                  </a:cubicBezTo>
                  <a:cubicBezTo>
                    <a:pt x="9138" y="21600"/>
                    <a:pt x="10246" y="21073"/>
                    <a:pt x="10246" y="20283"/>
                  </a:cubicBezTo>
                  <a:cubicBezTo>
                    <a:pt x="10246" y="10932"/>
                    <a:pt x="10246" y="10932"/>
                    <a:pt x="10246" y="10932"/>
                  </a:cubicBezTo>
                  <a:cubicBezTo>
                    <a:pt x="11354" y="10932"/>
                    <a:pt x="11354" y="10932"/>
                    <a:pt x="11354" y="10932"/>
                  </a:cubicBezTo>
                  <a:cubicBezTo>
                    <a:pt x="11354" y="20283"/>
                    <a:pt x="11354" y="20283"/>
                    <a:pt x="11354" y="20283"/>
                  </a:cubicBezTo>
                  <a:cubicBezTo>
                    <a:pt x="11354" y="21073"/>
                    <a:pt x="12462" y="21600"/>
                    <a:pt x="13846" y="21600"/>
                  </a:cubicBezTo>
                  <a:cubicBezTo>
                    <a:pt x="15231" y="21600"/>
                    <a:pt x="16338" y="21073"/>
                    <a:pt x="16338" y="20283"/>
                  </a:cubicBezTo>
                  <a:cubicBezTo>
                    <a:pt x="16338" y="3424"/>
                    <a:pt x="16338" y="3424"/>
                    <a:pt x="16338" y="3424"/>
                  </a:cubicBezTo>
                  <a:cubicBezTo>
                    <a:pt x="17723" y="3424"/>
                    <a:pt x="17723" y="3424"/>
                    <a:pt x="17723" y="3424"/>
                  </a:cubicBezTo>
                  <a:cubicBezTo>
                    <a:pt x="17723" y="9746"/>
                    <a:pt x="17723" y="9746"/>
                    <a:pt x="17723" y="9746"/>
                  </a:cubicBezTo>
                  <a:cubicBezTo>
                    <a:pt x="17723" y="10141"/>
                    <a:pt x="18554" y="10537"/>
                    <a:pt x="19662" y="10537"/>
                  </a:cubicBezTo>
                  <a:cubicBezTo>
                    <a:pt x="20769" y="10537"/>
                    <a:pt x="21600" y="10141"/>
                    <a:pt x="21600" y="9746"/>
                  </a:cubicBezTo>
                  <a:cubicBezTo>
                    <a:pt x="21600" y="1976"/>
                    <a:pt x="21600" y="1976"/>
                    <a:pt x="21600" y="1976"/>
                  </a:cubicBezTo>
                  <a:cubicBezTo>
                    <a:pt x="21600" y="1317"/>
                    <a:pt x="19938" y="0"/>
                    <a:pt x="16338" y="0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  <p:sp>
          <p:nvSpPr>
            <p:cNvPr id="142" name="Shape 1931"/>
            <p:cNvSpPr/>
            <p:nvPr/>
          </p:nvSpPr>
          <p:spPr>
            <a:xfrm flipH="1">
              <a:off x="319908" y="0"/>
              <a:ext cx="438405" cy="428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143" name="Group 1932"/>
          <p:cNvGrpSpPr/>
          <p:nvPr/>
        </p:nvGrpSpPr>
        <p:grpSpPr>
          <a:xfrm>
            <a:off x="4271676" y="3425791"/>
            <a:ext cx="504394" cy="1262357"/>
            <a:chOff x="0" y="0"/>
            <a:chExt cx="1096001" cy="2742983"/>
          </a:xfrm>
          <a:solidFill>
            <a:schemeClr val="accent2"/>
          </a:solidFill>
        </p:grpSpPr>
        <p:sp>
          <p:nvSpPr>
            <p:cNvPr id="144" name="Shape 1930"/>
            <p:cNvSpPr/>
            <p:nvPr/>
          </p:nvSpPr>
          <p:spPr>
            <a:xfrm flipH="1">
              <a:off x="0" y="469888"/>
              <a:ext cx="1096002" cy="2273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38" y="0"/>
                  </a:moveTo>
                  <a:cubicBezTo>
                    <a:pt x="5538" y="0"/>
                    <a:pt x="5538" y="0"/>
                    <a:pt x="5538" y="0"/>
                  </a:cubicBezTo>
                  <a:cubicBezTo>
                    <a:pt x="1662" y="0"/>
                    <a:pt x="0" y="1580"/>
                    <a:pt x="0" y="2107"/>
                  </a:cubicBezTo>
                  <a:cubicBezTo>
                    <a:pt x="0" y="9746"/>
                    <a:pt x="0" y="9746"/>
                    <a:pt x="0" y="9746"/>
                  </a:cubicBezTo>
                  <a:cubicBezTo>
                    <a:pt x="0" y="10141"/>
                    <a:pt x="831" y="10537"/>
                    <a:pt x="1938" y="10537"/>
                  </a:cubicBezTo>
                  <a:cubicBezTo>
                    <a:pt x="3046" y="10537"/>
                    <a:pt x="3600" y="10141"/>
                    <a:pt x="3600" y="9746"/>
                  </a:cubicBezTo>
                  <a:cubicBezTo>
                    <a:pt x="3600" y="3424"/>
                    <a:pt x="3600" y="3424"/>
                    <a:pt x="3600" y="3424"/>
                  </a:cubicBezTo>
                  <a:cubicBezTo>
                    <a:pt x="5262" y="3424"/>
                    <a:pt x="5262" y="3424"/>
                    <a:pt x="5262" y="3424"/>
                  </a:cubicBezTo>
                  <a:cubicBezTo>
                    <a:pt x="5262" y="9483"/>
                    <a:pt x="5262" y="9483"/>
                    <a:pt x="5262" y="9483"/>
                  </a:cubicBezTo>
                  <a:cubicBezTo>
                    <a:pt x="5262" y="9483"/>
                    <a:pt x="5262" y="9615"/>
                    <a:pt x="5262" y="9746"/>
                  </a:cubicBezTo>
                  <a:cubicBezTo>
                    <a:pt x="5262" y="20283"/>
                    <a:pt x="5262" y="20283"/>
                    <a:pt x="5262" y="20283"/>
                  </a:cubicBezTo>
                  <a:cubicBezTo>
                    <a:pt x="5262" y="21073"/>
                    <a:pt x="6369" y="21600"/>
                    <a:pt x="7754" y="21600"/>
                  </a:cubicBezTo>
                  <a:cubicBezTo>
                    <a:pt x="9138" y="21600"/>
                    <a:pt x="10246" y="21073"/>
                    <a:pt x="10246" y="20283"/>
                  </a:cubicBezTo>
                  <a:cubicBezTo>
                    <a:pt x="10246" y="10932"/>
                    <a:pt x="10246" y="10932"/>
                    <a:pt x="10246" y="10932"/>
                  </a:cubicBezTo>
                  <a:cubicBezTo>
                    <a:pt x="11354" y="10932"/>
                    <a:pt x="11354" y="10932"/>
                    <a:pt x="11354" y="10932"/>
                  </a:cubicBezTo>
                  <a:cubicBezTo>
                    <a:pt x="11354" y="20283"/>
                    <a:pt x="11354" y="20283"/>
                    <a:pt x="11354" y="20283"/>
                  </a:cubicBezTo>
                  <a:cubicBezTo>
                    <a:pt x="11354" y="21073"/>
                    <a:pt x="12462" y="21600"/>
                    <a:pt x="13846" y="21600"/>
                  </a:cubicBezTo>
                  <a:cubicBezTo>
                    <a:pt x="15231" y="21600"/>
                    <a:pt x="16338" y="21073"/>
                    <a:pt x="16338" y="20283"/>
                  </a:cubicBezTo>
                  <a:cubicBezTo>
                    <a:pt x="16338" y="3424"/>
                    <a:pt x="16338" y="3424"/>
                    <a:pt x="16338" y="3424"/>
                  </a:cubicBezTo>
                  <a:cubicBezTo>
                    <a:pt x="17723" y="3424"/>
                    <a:pt x="17723" y="3424"/>
                    <a:pt x="17723" y="3424"/>
                  </a:cubicBezTo>
                  <a:cubicBezTo>
                    <a:pt x="17723" y="9746"/>
                    <a:pt x="17723" y="9746"/>
                    <a:pt x="17723" y="9746"/>
                  </a:cubicBezTo>
                  <a:cubicBezTo>
                    <a:pt x="17723" y="10141"/>
                    <a:pt x="18554" y="10537"/>
                    <a:pt x="19662" y="10537"/>
                  </a:cubicBezTo>
                  <a:cubicBezTo>
                    <a:pt x="20769" y="10537"/>
                    <a:pt x="21600" y="10141"/>
                    <a:pt x="21600" y="9746"/>
                  </a:cubicBezTo>
                  <a:cubicBezTo>
                    <a:pt x="21600" y="1976"/>
                    <a:pt x="21600" y="1976"/>
                    <a:pt x="21600" y="1976"/>
                  </a:cubicBezTo>
                  <a:cubicBezTo>
                    <a:pt x="21600" y="1317"/>
                    <a:pt x="19938" y="0"/>
                    <a:pt x="16338" y="0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  <p:sp>
          <p:nvSpPr>
            <p:cNvPr id="145" name="Shape 1931"/>
            <p:cNvSpPr/>
            <p:nvPr/>
          </p:nvSpPr>
          <p:spPr>
            <a:xfrm flipH="1">
              <a:off x="319908" y="0"/>
              <a:ext cx="438405" cy="4287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</p:grpSp>
      <p:sp>
        <p:nvSpPr>
          <p:cNvPr id="146" name="Text Placeholder 3"/>
          <p:cNvSpPr txBox="1">
            <a:spLocks/>
          </p:cNvSpPr>
          <p:nvPr/>
        </p:nvSpPr>
        <p:spPr>
          <a:xfrm>
            <a:off x="838200" y="2023103"/>
            <a:ext cx="3174373" cy="126803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el-GR" b="1" dirty="0">
                <a:solidFill>
                  <a:schemeClr val="tx1"/>
                </a:solidFill>
                <a:latin typeface="Lato Medium" panose="020F0602020204030203" pitchFamily="34" charset="0"/>
                <a:cs typeface="Lato Medium" panose="020F0602020204030203" pitchFamily="34" charset="0"/>
              </a:rPr>
              <a:t>Πολίτες που χρησιμοποιούν Μ.Μ.Μ</a:t>
            </a:r>
            <a:endParaRPr lang="en-US" b="1" dirty="0">
              <a:solidFill>
                <a:schemeClr val="tx1"/>
              </a:solidFill>
              <a:latin typeface="Lato Medium" panose="020F0602020204030203" pitchFamily="34" charset="0"/>
              <a:cs typeface="Lato Medium" panose="020F0602020204030203" pitchFamily="34" charset="0"/>
            </a:endParaRPr>
          </a:p>
          <a:p>
            <a:pPr algn="r" defTabSz="1219170">
              <a:spcBef>
                <a:spcPct val="20000"/>
              </a:spcBef>
              <a:defRPr/>
            </a:pPr>
            <a:r>
              <a:rPr lang="el-GR" sz="1400" dirty="0">
                <a:solidFill>
                  <a:schemeClr val="tx1"/>
                </a:solidFill>
                <a:cs typeface="+mj-cs"/>
              </a:rPr>
              <a:t>-Αύξηση συχνότητας δρομολογίων.</a:t>
            </a:r>
          </a:p>
          <a:p>
            <a:pPr algn="r" defTabSz="1219170">
              <a:spcBef>
                <a:spcPct val="20000"/>
              </a:spcBef>
              <a:defRPr/>
            </a:pPr>
            <a:r>
              <a:rPr lang="el-GR" sz="1400" dirty="0">
                <a:solidFill>
                  <a:schemeClr val="tx1"/>
                </a:solidFill>
                <a:cs typeface="+mj-cs"/>
              </a:rPr>
              <a:t>-Συνέπεια στις ώρες δρομολογίων.</a:t>
            </a:r>
          </a:p>
          <a:p>
            <a:pPr algn="r" defTabSz="1219170">
              <a:spcBef>
                <a:spcPct val="20000"/>
              </a:spcBef>
              <a:defRPr/>
            </a:pPr>
            <a:r>
              <a:rPr lang="el-GR" sz="1400" dirty="0">
                <a:solidFill>
                  <a:schemeClr val="tx1"/>
                </a:solidFill>
                <a:cs typeface="+mj-cs"/>
              </a:rPr>
              <a:t>-Καλύτερες συνθήκες μετακίνησης</a:t>
            </a:r>
            <a:r>
              <a:rPr lang="en-US" sz="1400" dirty="0">
                <a:solidFill>
                  <a:schemeClr val="tx1"/>
                </a:solidFill>
                <a:cs typeface="+mj-cs"/>
              </a:rPr>
              <a:t>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7" name="Text Placeholder 3"/>
          <p:cNvSpPr txBox="1">
            <a:spLocks/>
          </p:cNvSpPr>
          <p:nvPr/>
        </p:nvSpPr>
        <p:spPr>
          <a:xfrm>
            <a:off x="838200" y="3623119"/>
            <a:ext cx="3174373" cy="126803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el-GR" b="1" dirty="0">
                <a:solidFill>
                  <a:schemeClr val="tx1"/>
                </a:solidFill>
                <a:latin typeface="Lato Medium" panose="020F0602020204030203" pitchFamily="34" charset="0"/>
                <a:cs typeface="Lato Medium" panose="020F0602020204030203" pitchFamily="34" charset="0"/>
              </a:rPr>
              <a:t>Οδηγοί Ι.Χ. και επαγγελματικών οχημάτων.</a:t>
            </a:r>
            <a:endParaRPr lang="en-US" b="1" dirty="0">
              <a:solidFill>
                <a:schemeClr val="tx1"/>
              </a:solidFill>
              <a:latin typeface="Lato Medium" panose="020F0602020204030203" pitchFamily="34" charset="0"/>
              <a:cs typeface="Lato Medium" panose="020F0602020204030203" pitchFamily="34" charset="0"/>
            </a:endParaRPr>
          </a:p>
          <a:p>
            <a:pPr algn="r" defTabSz="1219170">
              <a:spcBef>
                <a:spcPct val="20000"/>
              </a:spcBef>
              <a:defRPr/>
            </a:pPr>
            <a:r>
              <a:rPr lang="el-GR" sz="1400" dirty="0">
                <a:solidFill>
                  <a:schemeClr val="tx1"/>
                </a:solidFill>
                <a:cs typeface="+mj-cs"/>
              </a:rPr>
              <a:t>-Ταχύτερες μετακινήσεις</a:t>
            </a:r>
            <a:r>
              <a:rPr lang="en-US" sz="1400" dirty="0">
                <a:solidFill>
                  <a:schemeClr val="tx1"/>
                </a:solidFill>
                <a:cs typeface="+mj-cs"/>
              </a:rPr>
              <a:t>.</a:t>
            </a:r>
            <a:endParaRPr lang="el-GR" sz="1400" dirty="0">
              <a:solidFill>
                <a:schemeClr val="tx1"/>
              </a:solidFill>
              <a:cs typeface="+mj-cs"/>
            </a:endParaRPr>
          </a:p>
          <a:p>
            <a:pPr algn="r" defTabSz="1219170">
              <a:spcBef>
                <a:spcPct val="20000"/>
              </a:spcBef>
              <a:defRPr/>
            </a:pPr>
            <a:r>
              <a:rPr lang="el-GR" sz="1400" dirty="0">
                <a:solidFill>
                  <a:schemeClr val="tx1"/>
                </a:solidFill>
                <a:cs typeface="+mj-cs"/>
              </a:rPr>
              <a:t>-Μείωση κυκλοφοριακής συμφόρησης.</a:t>
            </a:r>
          </a:p>
          <a:p>
            <a:pPr algn="r" defTabSz="1219170">
              <a:spcBef>
                <a:spcPct val="20000"/>
              </a:spcBef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8" name="Text Placeholder 3"/>
          <p:cNvSpPr txBox="1">
            <a:spLocks/>
          </p:cNvSpPr>
          <p:nvPr/>
        </p:nvSpPr>
        <p:spPr>
          <a:xfrm>
            <a:off x="8157788" y="2023103"/>
            <a:ext cx="3174373" cy="76328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el-GR" b="1" dirty="0">
                <a:solidFill>
                  <a:schemeClr val="tx1"/>
                </a:solidFill>
                <a:latin typeface="Lato Medium" panose="020F0602020204030203" pitchFamily="34" charset="0"/>
                <a:cs typeface="Lato Medium" panose="020F0602020204030203" pitchFamily="34" charset="0"/>
              </a:rPr>
              <a:t>Εργαζόμενοι Μ.Μ.Μ</a:t>
            </a:r>
            <a:endParaRPr lang="en-US" b="1" dirty="0">
              <a:solidFill>
                <a:schemeClr val="tx1"/>
              </a:solidFill>
              <a:latin typeface="Lato Medium" panose="020F0602020204030203" pitchFamily="34" charset="0"/>
              <a:cs typeface="Lato Medium" panose="020F0602020204030203" pitchFamily="34" charset="0"/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el-GR" sz="1400" dirty="0">
                <a:solidFill>
                  <a:schemeClr val="tx1"/>
                </a:solidFill>
                <a:cs typeface="+mj-cs"/>
              </a:rPr>
              <a:t>-Άνοιγμα νέων θέσεων εργασίας</a:t>
            </a:r>
            <a:r>
              <a:rPr lang="en-US" sz="1400" dirty="0">
                <a:solidFill>
                  <a:schemeClr val="tx1"/>
                </a:solidFill>
                <a:cs typeface="+mj-cs"/>
              </a:rPr>
              <a:t>.</a:t>
            </a:r>
            <a:endParaRPr lang="el-GR" sz="1400" dirty="0">
              <a:solidFill>
                <a:schemeClr val="tx1"/>
              </a:solidFill>
              <a:cs typeface="+mj-cs"/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el-GR" sz="1400" dirty="0">
                <a:solidFill>
                  <a:schemeClr val="tx1"/>
                </a:solidFill>
                <a:cs typeface="+mj-cs"/>
              </a:rPr>
              <a:t>-Επαγγελματική «σιγουριά».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9" name="Text Placeholder 3"/>
          <p:cNvSpPr txBox="1">
            <a:spLocks/>
          </p:cNvSpPr>
          <p:nvPr/>
        </p:nvSpPr>
        <p:spPr>
          <a:xfrm>
            <a:off x="8157788" y="3623119"/>
            <a:ext cx="3174373" cy="97872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el-GR" b="1" dirty="0">
                <a:solidFill>
                  <a:schemeClr val="tx1"/>
                </a:solidFill>
                <a:latin typeface="Lato Medium" panose="020F0602020204030203" pitchFamily="34" charset="0"/>
                <a:cs typeface="Lato Medium" panose="020F0602020204030203" pitchFamily="34" charset="0"/>
              </a:rPr>
              <a:t>Α.Μ.Ε.Α</a:t>
            </a:r>
            <a:endParaRPr lang="en-US" b="1" dirty="0">
              <a:solidFill>
                <a:schemeClr val="tx1"/>
              </a:solidFill>
              <a:latin typeface="Lato Medium" panose="020F0602020204030203" pitchFamily="34" charset="0"/>
              <a:cs typeface="Lato Medium" panose="020F0602020204030203" pitchFamily="34" charset="0"/>
            </a:endParaRPr>
          </a:p>
          <a:p>
            <a:pPr algn="l" defTabSz="1219170">
              <a:spcBef>
                <a:spcPct val="20000"/>
              </a:spcBef>
              <a:defRPr/>
            </a:pPr>
            <a:r>
              <a:rPr lang="el-GR" sz="1400" dirty="0">
                <a:solidFill>
                  <a:schemeClr val="tx1"/>
                </a:solidFill>
                <a:cs typeface="+mj-cs"/>
              </a:rPr>
              <a:t>-Ασφαλές περιβάλλον μετακίνησης.</a:t>
            </a:r>
          </a:p>
          <a:p>
            <a:pPr algn="l" defTabSz="1219170">
              <a:spcBef>
                <a:spcPct val="20000"/>
              </a:spcBef>
              <a:defRPr/>
            </a:pPr>
            <a:r>
              <a:rPr lang="el-GR" sz="1400" dirty="0">
                <a:solidFill>
                  <a:schemeClr val="tx1"/>
                </a:solidFill>
                <a:cs typeface="+mj-cs"/>
              </a:rPr>
              <a:t>-Διευκόλυνση στις καθημερινές μετακινήσεις.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587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50" decel="100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46" grpId="0"/>
      <p:bldP spid="147" grpId="0"/>
      <p:bldP spid="148" grpId="0"/>
      <p:bldP spid="14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4CE7316-E251-4FC7-90DD-D8E2A5D10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864" y="1682321"/>
            <a:ext cx="1219200" cy="121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0D85C4-A2AE-4FAA-8C91-EA909F736D2B}"/>
              </a:ext>
            </a:extLst>
          </p:cNvPr>
          <p:cNvSpPr txBox="1"/>
          <p:nvPr/>
        </p:nvSpPr>
        <p:spPr>
          <a:xfrm>
            <a:off x="4717409" y="1968755"/>
            <a:ext cx="4605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IOT </a:t>
            </a:r>
            <a:r>
              <a:rPr lang="el-GR" dirty="0"/>
              <a:t>σύστημα επικοινωνίας φωτεινών σηματοδοτών και αστικών λεωφορείων.</a:t>
            </a: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E7776CCE-5006-4852-91AC-3FDE49B70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864" y="3237500"/>
            <a:ext cx="1219200" cy="1219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096B6-A8F3-43F2-8EE1-1F7221441F87}"/>
              </a:ext>
            </a:extLst>
          </p:cNvPr>
          <p:cNvSpPr txBox="1"/>
          <p:nvPr/>
        </p:nvSpPr>
        <p:spPr>
          <a:xfrm>
            <a:off x="4658686" y="3237500"/>
            <a:ext cx="39414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Εγκατάσταση </a:t>
            </a:r>
            <a:r>
              <a:rPr lang="en-US" dirty="0"/>
              <a:t>APS (Accessible Pedestrian Signals) </a:t>
            </a:r>
            <a:r>
              <a:rPr lang="el-GR" dirty="0"/>
              <a:t>σε κεντρικούς φωτεινούς σηματοδότες.</a:t>
            </a:r>
          </a:p>
        </p:txBody>
      </p:sp>
      <p:pic>
        <p:nvPicPr>
          <p:cNvPr id="8" name="Picture 36">
            <a:extLst>
              <a:ext uri="{FF2B5EF4-FFF2-40B4-BE49-F238E27FC236}">
                <a16:creationId xmlns:a16="http://schemas.microsoft.com/office/drawing/2014/main" id="{428E1ABC-8D99-407E-BA57-968DFE53E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864" y="4901736"/>
            <a:ext cx="1219200" cy="1219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DB2964-285E-402D-896B-DE46305ED5D0}"/>
              </a:ext>
            </a:extLst>
          </p:cNvPr>
          <p:cNvSpPr txBox="1"/>
          <p:nvPr/>
        </p:nvSpPr>
        <p:spPr>
          <a:xfrm>
            <a:off x="4717409" y="4634173"/>
            <a:ext cx="38239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</a:t>
            </a:r>
            <a:r>
              <a:rPr lang="en-US"/>
              <a:t>/Mobile </a:t>
            </a:r>
            <a:r>
              <a:rPr lang="en-US" dirty="0"/>
              <a:t>Application</a:t>
            </a:r>
            <a:r>
              <a:rPr lang="el-GR" dirty="0"/>
              <a:t>.</a:t>
            </a:r>
          </a:p>
          <a:p>
            <a:r>
              <a:rPr lang="en-US" dirty="0"/>
              <a:t>Features: </a:t>
            </a:r>
            <a:r>
              <a:rPr lang="el-GR" dirty="0"/>
              <a:t>«Εύρεση τοποθεσίας λεωφορείου» </a:t>
            </a:r>
            <a:endParaRPr lang="en-US" dirty="0"/>
          </a:p>
          <a:p>
            <a:r>
              <a:rPr lang="el-GR" dirty="0"/>
              <a:t>εκτιμώμενος χρόνο άφιξής , </a:t>
            </a:r>
          </a:p>
          <a:p>
            <a:r>
              <a:rPr lang="el-GR" dirty="0"/>
              <a:t>«</a:t>
            </a:r>
            <a:r>
              <a:rPr lang="en-US" dirty="0"/>
              <a:t>Online </a:t>
            </a:r>
            <a:r>
              <a:rPr lang="el-GR" dirty="0"/>
              <a:t>αγορά εισιτηρίου» «Πρόγραμμα και Δρομολόγια».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7CFB7C-0E1E-44AF-893C-B80864F2D2AE}"/>
              </a:ext>
            </a:extLst>
          </p:cNvPr>
          <p:cNvSpPr txBox="1"/>
          <p:nvPr/>
        </p:nvSpPr>
        <p:spPr>
          <a:xfrm>
            <a:off x="3020037" y="327171"/>
            <a:ext cx="6123963" cy="771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4400" dirty="0">
                <a:latin typeface="+mj-lt"/>
              </a:rPr>
              <a:t>Σχεδίαση</a:t>
            </a:r>
          </a:p>
        </p:txBody>
      </p:sp>
    </p:spTree>
    <p:extLst>
      <p:ext uri="{BB962C8B-B14F-4D97-AF65-F5344CB8AC3E}">
        <p14:creationId xmlns:p14="http://schemas.microsoft.com/office/powerpoint/2010/main" val="2674313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Αποτίμηση</a:t>
            </a:r>
            <a:endParaRPr lang="en-MY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l-GR" dirty="0"/>
              <a:t>Αξιολόγηση</a:t>
            </a:r>
          </a:p>
        </p:txBody>
      </p:sp>
      <p:sp>
        <p:nvSpPr>
          <p:cNvPr id="5" name="L-Shape 4"/>
          <p:cNvSpPr/>
          <p:nvPr/>
        </p:nvSpPr>
        <p:spPr>
          <a:xfrm rot="5400000">
            <a:off x="2273956" y="3116598"/>
            <a:ext cx="1604457" cy="2669781"/>
          </a:xfrm>
          <a:prstGeom prst="corner">
            <a:avLst>
              <a:gd name="adj1" fmla="val 16120"/>
              <a:gd name="adj2" fmla="val 1611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" name="Freeform 5"/>
          <p:cNvSpPr/>
          <p:nvPr/>
        </p:nvSpPr>
        <p:spPr>
          <a:xfrm>
            <a:off x="2000781" y="3845438"/>
            <a:ext cx="2410294" cy="2112764"/>
          </a:xfrm>
          <a:custGeom>
            <a:avLst/>
            <a:gdLst>
              <a:gd name="connsiteX0" fmla="*/ 0 w 2410294"/>
              <a:gd name="connsiteY0" fmla="*/ 0 h 2112764"/>
              <a:gd name="connsiteX1" fmla="*/ 2410294 w 2410294"/>
              <a:gd name="connsiteY1" fmla="*/ 0 h 2112764"/>
              <a:gd name="connsiteX2" fmla="*/ 2410294 w 2410294"/>
              <a:gd name="connsiteY2" fmla="*/ 2112764 h 2112764"/>
              <a:gd name="connsiteX3" fmla="*/ 0 w 2410294"/>
              <a:gd name="connsiteY3" fmla="*/ 2112764 h 2112764"/>
              <a:gd name="connsiteX4" fmla="*/ 0 w 2410294"/>
              <a:gd name="connsiteY4" fmla="*/ 0 h 211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0294" h="2112764">
                <a:moveTo>
                  <a:pt x="0" y="0"/>
                </a:moveTo>
                <a:lnTo>
                  <a:pt x="2410294" y="0"/>
                </a:lnTo>
                <a:lnTo>
                  <a:pt x="2410294" y="2112764"/>
                </a:lnTo>
                <a:lnTo>
                  <a:pt x="0" y="21127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182880" rIns="0" bIns="76200" numCol="1" spcCol="1270" anchor="t" anchorCtr="0">
            <a:noAutofit/>
          </a:bodyPr>
          <a:lstStyle/>
          <a:p>
            <a:pPr lvl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l-GR" sz="2000" b="1" dirty="0">
                <a:latin typeface="+mj-lt"/>
              </a:rPr>
              <a:t>Βήμα 1</a:t>
            </a:r>
          </a:p>
          <a:p>
            <a:pPr marL="342900" lvl="0" indent="-34290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l-GR" sz="1400" b="1" dirty="0">
                <a:latin typeface="+mj-lt"/>
              </a:rPr>
              <a:t>Πραγματοποίηση συνεντεύξεων </a:t>
            </a:r>
            <a:r>
              <a:rPr lang="el-GR" sz="1400" b="1">
                <a:latin typeface="+mj-lt"/>
              </a:rPr>
              <a:t>1 προς </a:t>
            </a:r>
            <a:r>
              <a:rPr lang="el-GR" sz="1400" b="1" dirty="0">
                <a:latin typeface="+mj-lt"/>
              </a:rPr>
              <a:t>1.</a:t>
            </a:r>
          </a:p>
          <a:p>
            <a:pPr marL="342900" lvl="0" indent="-34290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l-GR" sz="1400" b="1" dirty="0">
                <a:latin typeface="+mj-lt"/>
              </a:rPr>
              <a:t>Δημιουργία ερωτηματολογίου</a:t>
            </a:r>
          </a:p>
        </p:txBody>
      </p:sp>
      <p:sp>
        <p:nvSpPr>
          <p:cNvPr id="7" name="Isosceles Triangle 6"/>
          <p:cNvSpPr/>
          <p:nvPr/>
        </p:nvSpPr>
        <p:spPr>
          <a:xfrm>
            <a:off x="3956303" y="2918649"/>
            <a:ext cx="454772" cy="454772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L-Shape 7"/>
          <p:cNvSpPr/>
          <p:nvPr/>
        </p:nvSpPr>
        <p:spPr>
          <a:xfrm rot="5400000">
            <a:off x="5224627" y="2348346"/>
            <a:ext cx="1604457" cy="2669781"/>
          </a:xfrm>
          <a:prstGeom prst="corner">
            <a:avLst>
              <a:gd name="adj1" fmla="val 16120"/>
              <a:gd name="adj2" fmla="val 1611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 8"/>
          <p:cNvSpPr/>
          <p:nvPr/>
        </p:nvSpPr>
        <p:spPr>
          <a:xfrm>
            <a:off x="4956803" y="3146035"/>
            <a:ext cx="2410294" cy="2112764"/>
          </a:xfrm>
          <a:custGeom>
            <a:avLst/>
            <a:gdLst>
              <a:gd name="connsiteX0" fmla="*/ 0 w 2410294"/>
              <a:gd name="connsiteY0" fmla="*/ 0 h 2112764"/>
              <a:gd name="connsiteX1" fmla="*/ 2410294 w 2410294"/>
              <a:gd name="connsiteY1" fmla="*/ 0 h 2112764"/>
              <a:gd name="connsiteX2" fmla="*/ 2410294 w 2410294"/>
              <a:gd name="connsiteY2" fmla="*/ 2112764 h 2112764"/>
              <a:gd name="connsiteX3" fmla="*/ 0 w 2410294"/>
              <a:gd name="connsiteY3" fmla="*/ 2112764 h 2112764"/>
              <a:gd name="connsiteX4" fmla="*/ 0 w 2410294"/>
              <a:gd name="connsiteY4" fmla="*/ 0 h 211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0294" h="2112764">
                <a:moveTo>
                  <a:pt x="0" y="0"/>
                </a:moveTo>
                <a:lnTo>
                  <a:pt x="2410294" y="0"/>
                </a:lnTo>
                <a:lnTo>
                  <a:pt x="2410294" y="2112764"/>
                </a:lnTo>
                <a:lnTo>
                  <a:pt x="0" y="21127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182880" rIns="0" bIns="76200" numCol="1" spcCol="1270" anchor="t" anchorCtr="0">
            <a:noAutofit/>
          </a:bodyPr>
          <a:lstStyle/>
          <a:p>
            <a:pPr lvl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l-GR" sz="2000" b="1" dirty="0">
                <a:latin typeface="+mj-lt"/>
              </a:rPr>
              <a:t>Βήμα 2</a:t>
            </a:r>
            <a:endParaRPr lang="el-GR" sz="1600" b="1" dirty="0">
              <a:latin typeface="+mj-lt"/>
            </a:endParaRPr>
          </a:p>
          <a:p>
            <a:pPr marL="342900" lvl="0" indent="-34290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l-GR" sz="1400" b="1" dirty="0">
                <a:latin typeface="+mj-lt"/>
              </a:rPr>
              <a:t>Συγκέντρωση αποτελεσμάτων</a:t>
            </a:r>
          </a:p>
          <a:p>
            <a:pPr marL="342900" lvl="0" indent="-34290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l-GR" sz="1400" b="1" dirty="0">
                <a:latin typeface="+mj-lt"/>
              </a:rPr>
              <a:t>Συμπεράσματα</a:t>
            </a:r>
          </a:p>
          <a:p>
            <a:pPr marL="342900" lvl="0" indent="-34290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endParaRPr lang="el-GR" sz="1600" b="1" dirty="0">
              <a:latin typeface="+mj-lt"/>
            </a:endParaRPr>
          </a:p>
        </p:txBody>
      </p:sp>
      <p:sp>
        <p:nvSpPr>
          <p:cNvPr id="10" name="Isosceles Triangle 9"/>
          <p:cNvSpPr/>
          <p:nvPr/>
        </p:nvSpPr>
        <p:spPr>
          <a:xfrm>
            <a:off x="6912325" y="2151794"/>
            <a:ext cx="454772" cy="454772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L-Shape 13"/>
          <p:cNvSpPr/>
          <p:nvPr/>
        </p:nvSpPr>
        <p:spPr>
          <a:xfrm rot="5400000">
            <a:off x="8159246" y="1619132"/>
            <a:ext cx="1604457" cy="2669781"/>
          </a:xfrm>
          <a:prstGeom prst="corner">
            <a:avLst>
              <a:gd name="adj1" fmla="val 16120"/>
              <a:gd name="adj2" fmla="val 1611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>
            <a:off x="7886071" y="2338724"/>
            <a:ext cx="2410294" cy="2112764"/>
          </a:xfrm>
          <a:custGeom>
            <a:avLst/>
            <a:gdLst>
              <a:gd name="connsiteX0" fmla="*/ 0 w 2410294"/>
              <a:gd name="connsiteY0" fmla="*/ 0 h 2112764"/>
              <a:gd name="connsiteX1" fmla="*/ 2410294 w 2410294"/>
              <a:gd name="connsiteY1" fmla="*/ 0 h 2112764"/>
              <a:gd name="connsiteX2" fmla="*/ 2410294 w 2410294"/>
              <a:gd name="connsiteY2" fmla="*/ 2112764 h 2112764"/>
              <a:gd name="connsiteX3" fmla="*/ 0 w 2410294"/>
              <a:gd name="connsiteY3" fmla="*/ 2112764 h 2112764"/>
              <a:gd name="connsiteX4" fmla="*/ 0 w 2410294"/>
              <a:gd name="connsiteY4" fmla="*/ 0 h 211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10294" h="2112764">
                <a:moveTo>
                  <a:pt x="0" y="0"/>
                </a:moveTo>
                <a:lnTo>
                  <a:pt x="2410294" y="0"/>
                </a:lnTo>
                <a:lnTo>
                  <a:pt x="2410294" y="2112764"/>
                </a:lnTo>
                <a:lnTo>
                  <a:pt x="0" y="21127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2880" tIns="182880" rIns="0" bIns="76200" numCol="1" spcCol="1270" anchor="t" anchorCtr="0">
            <a:noAutofit/>
          </a:bodyPr>
          <a:lstStyle/>
          <a:p>
            <a:pPr lvl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l-GR" sz="2000" b="1" dirty="0">
                <a:latin typeface="+mj-lt"/>
              </a:rPr>
              <a:t>Βήμα 3</a:t>
            </a:r>
          </a:p>
          <a:p>
            <a:pPr lvl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l-GR" sz="1600" b="1" dirty="0">
                <a:latin typeface="+mj-lt"/>
              </a:rPr>
              <a:t>Αξιολόγηση</a:t>
            </a:r>
          </a:p>
          <a:p>
            <a:pPr marL="342900" lvl="0" indent="-34290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l-GR" sz="1400" b="1" dirty="0">
                <a:latin typeface="+mj-lt"/>
              </a:rPr>
              <a:t>Αλλαγές σε λειτουργίες του </a:t>
            </a:r>
            <a:r>
              <a:rPr lang="en-US" sz="1400" b="1" dirty="0">
                <a:latin typeface="+mj-lt"/>
              </a:rPr>
              <a:t>web app.</a:t>
            </a:r>
          </a:p>
          <a:p>
            <a:pPr marL="342900" lvl="0" indent="-34290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l-GR" sz="1400" b="1" dirty="0">
                <a:latin typeface="+mj-lt"/>
              </a:rPr>
              <a:t>Αλλαγές στην εμφάνιση του </a:t>
            </a:r>
            <a:r>
              <a:rPr lang="en-US" sz="1400" b="1" dirty="0">
                <a:latin typeface="+mj-lt"/>
              </a:rPr>
              <a:t>web app.</a:t>
            </a:r>
          </a:p>
          <a:p>
            <a:pPr marL="342900" lvl="0" indent="-34290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l-GR" sz="1400" b="1" dirty="0">
                <a:latin typeface="+mj-lt"/>
              </a:rPr>
              <a:t>Περαιτέρω έρευνα στις συνθήκες μετακίνησης με αστικά λεωφορεία.</a:t>
            </a:r>
            <a:endParaRPr lang="en-US" sz="1400" b="1" dirty="0">
              <a:latin typeface="+mj-lt"/>
            </a:endParaRPr>
          </a:p>
          <a:p>
            <a:pPr marL="342900" lvl="0" indent="-34290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endParaRPr lang="el-GR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3094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5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5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5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5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45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5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45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5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  <p:bldP spid="9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4CE7316-E251-4FC7-90DD-D8E2A5D10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739" y="2529609"/>
            <a:ext cx="1219200" cy="121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0D85C4-A2AE-4FAA-8C91-EA909F736D2B}"/>
              </a:ext>
            </a:extLst>
          </p:cNvPr>
          <p:cNvSpPr txBox="1"/>
          <p:nvPr/>
        </p:nvSpPr>
        <p:spPr>
          <a:xfrm>
            <a:off x="1781263" y="3748809"/>
            <a:ext cx="727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IOT</a:t>
            </a:r>
            <a:endParaRPr lang="el-GR" dirty="0"/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E7776CCE-5006-4852-91AC-3FDE49B70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529609"/>
            <a:ext cx="1219200" cy="1219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096B6-A8F3-43F2-8EE1-1F7221441F87}"/>
              </a:ext>
            </a:extLst>
          </p:cNvPr>
          <p:cNvSpPr txBox="1"/>
          <p:nvPr/>
        </p:nvSpPr>
        <p:spPr>
          <a:xfrm>
            <a:off x="4390239" y="3748809"/>
            <a:ext cx="3941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APS (Accessible Pedestrian Signals)</a:t>
            </a:r>
            <a:endParaRPr lang="el-GR" dirty="0"/>
          </a:p>
        </p:txBody>
      </p:sp>
      <p:pic>
        <p:nvPicPr>
          <p:cNvPr id="8" name="Picture 36">
            <a:extLst>
              <a:ext uri="{FF2B5EF4-FFF2-40B4-BE49-F238E27FC236}">
                <a16:creationId xmlns:a16="http://schemas.microsoft.com/office/drawing/2014/main" id="{428E1ABC-8D99-407E-BA57-968DFE53E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5061" y="2529609"/>
            <a:ext cx="1219200" cy="1219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DB2964-285E-402D-896B-DE46305ED5D0}"/>
              </a:ext>
            </a:extLst>
          </p:cNvPr>
          <p:cNvSpPr txBox="1"/>
          <p:nvPr/>
        </p:nvSpPr>
        <p:spPr>
          <a:xfrm>
            <a:off x="9178956" y="3747083"/>
            <a:ext cx="2069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Mobile Application</a:t>
            </a:r>
            <a:r>
              <a:rPr lang="el-GR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7CFB7C-0E1E-44AF-893C-B80864F2D2AE}"/>
              </a:ext>
            </a:extLst>
          </p:cNvPr>
          <p:cNvSpPr txBox="1"/>
          <p:nvPr/>
        </p:nvSpPr>
        <p:spPr>
          <a:xfrm>
            <a:off x="177567" y="314466"/>
            <a:ext cx="118368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4400">
                <a:latin typeface="+mj-lt"/>
              </a:rPr>
              <a:t>Τελική </a:t>
            </a:r>
            <a:r>
              <a:rPr lang="el-GR" sz="4400" dirty="0" err="1">
                <a:latin typeface="+mj-lt"/>
              </a:rPr>
              <a:t>Διαδραστική</a:t>
            </a:r>
            <a:r>
              <a:rPr lang="el-GR" sz="4400" dirty="0">
                <a:latin typeface="+mj-lt"/>
              </a:rPr>
              <a:t> Παρέμβαση</a:t>
            </a:r>
          </a:p>
        </p:txBody>
      </p:sp>
    </p:spTree>
    <p:extLst>
      <p:ext uri="{BB962C8B-B14F-4D97-AF65-F5344CB8AC3E}">
        <p14:creationId xmlns:p14="http://schemas.microsoft.com/office/powerpoint/2010/main" val="3872484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C278DFB-6A4D-43E8-A3DB-D54F7D429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Επιτυχημένο Σύστημα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A6C4D81C-0EF4-4B40-8F08-BFC8F89F62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l-GR" dirty="0"/>
              <a:t>Με παρόμοια λειτουργικότητα</a:t>
            </a:r>
          </a:p>
        </p:txBody>
      </p:sp>
      <p:pic>
        <p:nvPicPr>
          <p:cNvPr id="1026" name="Picture 2" descr="Utica Avenue Bus Priority and Safety Study Project Area">
            <a:extLst>
              <a:ext uri="{FF2B5EF4-FFF2-40B4-BE49-F238E27FC236}">
                <a16:creationId xmlns:a16="http://schemas.microsoft.com/office/drawing/2014/main" id="{89961330-8B60-4DF8-B722-4614107ED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76741"/>
            <a:ext cx="2809875" cy="5243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DA7E78-A21E-4242-B8EF-2808663DE931}"/>
              </a:ext>
            </a:extLst>
          </p:cNvPr>
          <p:cNvSpPr txBox="1"/>
          <p:nvPr/>
        </p:nvSpPr>
        <p:spPr>
          <a:xfrm>
            <a:off x="3648075" y="3180934"/>
            <a:ext cx="280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B46 SBS(Select Bus Service).</a:t>
            </a:r>
            <a:endParaRPr lang="el-G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55F715-0B92-495F-BB1A-5A35E265A0B5}"/>
              </a:ext>
            </a:extLst>
          </p:cNvPr>
          <p:cNvSpPr txBox="1"/>
          <p:nvPr/>
        </p:nvSpPr>
        <p:spPr>
          <a:xfrm>
            <a:off x="3648075" y="2478209"/>
            <a:ext cx="1240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Νέα Υόρκη</a:t>
            </a:r>
            <a:r>
              <a:rPr lang="en-US" dirty="0"/>
              <a:t>.</a:t>
            </a:r>
            <a:endParaRPr lang="el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882EF-3BC5-4ABA-B9BF-97424781882A}"/>
              </a:ext>
            </a:extLst>
          </p:cNvPr>
          <p:cNvSpPr txBox="1"/>
          <p:nvPr/>
        </p:nvSpPr>
        <p:spPr>
          <a:xfrm>
            <a:off x="3648075" y="3775149"/>
            <a:ext cx="41189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Εκτείνεται από </a:t>
            </a:r>
            <a:r>
              <a:rPr lang="en-US" dirty="0"/>
              <a:t>Malcolm X Boulevard </a:t>
            </a:r>
            <a:r>
              <a:rPr lang="el-GR" dirty="0"/>
              <a:t>έως και την </a:t>
            </a:r>
            <a:r>
              <a:rPr lang="en-US" dirty="0"/>
              <a:t>Utica Avenue.</a:t>
            </a:r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B1AB4-6E9C-41AB-B0D3-DA5E3F902A3A}"/>
              </a:ext>
            </a:extLst>
          </p:cNvPr>
          <p:cNvSpPr txBox="1"/>
          <p:nvPr/>
        </p:nvSpPr>
        <p:spPr>
          <a:xfrm>
            <a:off x="3648075" y="4644113"/>
            <a:ext cx="4287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Smart </a:t>
            </a:r>
            <a:r>
              <a:rPr lang="el-GR" dirty="0"/>
              <a:t>Επικοινωνία Φωτεινών Σηματοδοτών και Λεωφορείων.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E480AC-774E-45F1-A4EB-754AEB6A1167}"/>
              </a:ext>
            </a:extLst>
          </p:cNvPr>
          <p:cNvSpPr txBox="1"/>
          <p:nvPr/>
        </p:nvSpPr>
        <p:spPr>
          <a:xfrm>
            <a:off x="3648075" y="5513077"/>
            <a:ext cx="3667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Αποκλειστικές λωρίδες λεωφορείων.</a:t>
            </a:r>
          </a:p>
        </p:txBody>
      </p:sp>
      <p:sp>
        <p:nvSpPr>
          <p:cNvPr id="8" name="Βέλος: Ραβδωτό δεξιό 7">
            <a:extLst>
              <a:ext uri="{FF2B5EF4-FFF2-40B4-BE49-F238E27FC236}">
                <a16:creationId xmlns:a16="http://schemas.microsoft.com/office/drawing/2014/main" id="{811F65D4-2981-4E57-B8F3-C8BE3DAEC2AC}"/>
              </a:ext>
            </a:extLst>
          </p:cNvPr>
          <p:cNvSpPr/>
          <p:nvPr/>
        </p:nvSpPr>
        <p:spPr>
          <a:xfrm>
            <a:off x="8101755" y="2761107"/>
            <a:ext cx="1166069" cy="2529337"/>
          </a:xfrm>
          <a:prstGeom prst="stripedRightArrow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5D3CFF-477B-4C6C-B66B-8E3F6448E0F4}"/>
              </a:ext>
            </a:extLst>
          </p:cNvPr>
          <p:cNvSpPr txBox="1"/>
          <p:nvPr/>
        </p:nvSpPr>
        <p:spPr>
          <a:xfrm>
            <a:off x="9694649" y="2967335"/>
            <a:ext cx="2164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Μείωση 15% στον χρόνο μετακίνησης των λεωφορείων.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B92AAF-B7F4-4D59-B751-66B1A10EF467}"/>
              </a:ext>
            </a:extLst>
          </p:cNvPr>
          <p:cNvSpPr txBox="1"/>
          <p:nvPr/>
        </p:nvSpPr>
        <p:spPr>
          <a:xfrm>
            <a:off x="9700591" y="3890665"/>
            <a:ext cx="2164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Μείωση 25% στον χρόνο μετακίνησης όλων των άλλων οχημάτων.</a:t>
            </a:r>
          </a:p>
        </p:txBody>
      </p:sp>
    </p:spTree>
    <p:extLst>
      <p:ext uri="{BB962C8B-B14F-4D97-AF65-F5344CB8AC3E}">
        <p14:creationId xmlns:p14="http://schemas.microsoft.com/office/powerpoint/2010/main" val="3505570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Χρήστες</a:t>
            </a:r>
            <a:endParaRPr lang="en-MY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l-GR" dirty="0">
                <a:cs typeface="Segoe UI Light" panose="020B0502040204020203" pitchFamily="34" charset="0"/>
              </a:rPr>
              <a:t>Επίδραση παρέμβασης</a:t>
            </a:r>
            <a:endParaRPr lang="en-US" dirty="0">
              <a:cs typeface="Segoe UI Light" panose="020B050204020402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260157" y="2177728"/>
            <a:ext cx="2470396" cy="3004623"/>
            <a:chOff x="1899287" y="2151794"/>
            <a:chExt cx="2470396" cy="3004623"/>
          </a:xfrm>
        </p:grpSpPr>
        <p:sp>
          <p:nvSpPr>
            <p:cNvPr id="23" name="Text Placeholder 5"/>
            <p:cNvSpPr txBox="1">
              <a:spLocks/>
            </p:cNvSpPr>
            <p:nvPr/>
          </p:nvSpPr>
          <p:spPr>
            <a:xfrm>
              <a:off x="2254933" y="3830657"/>
              <a:ext cx="1743780" cy="2718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l-GR" sz="1600" b="1" dirty="0">
                  <a:latin typeface="+mj-lt"/>
                </a:rPr>
                <a:t>Πρωτεύοντες</a:t>
              </a:r>
              <a:endParaRPr lang="id-ID" sz="1600" b="1" dirty="0">
                <a:latin typeface="+mj-lt"/>
              </a:endParaRPr>
            </a:p>
          </p:txBody>
        </p:sp>
        <p:sp>
          <p:nvSpPr>
            <p:cNvPr id="24" name="Text Placeholder 6"/>
            <p:cNvSpPr txBox="1">
              <a:spLocks/>
            </p:cNvSpPr>
            <p:nvPr/>
          </p:nvSpPr>
          <p:spPr>
            <a:xfrm>
              <a:off x="1899287" y="4169646"/>
              <a:ext cx="2470396" cy="98677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</a:pPr>
              <a:r>
                <a:rPr lang="el-GR" sz="1400" dirty="0">
                  <a:ea typeface="Open Sans" panose="020B0606030504020204" pitchFamily="34" charset="0"/>
                  <a:cs typeface="Open Sans" panose="020B0606030504020204" pitchFamily="34" charset="0"/>
                </a:rPr>
                <a:t>Πολίτες που μετακινούνται με αστικά λεωφορεία.</a:t>
              </a:r>
            </a:p>
            <a:p>
              <a:pPr algn="ctr">
                <a:spcBef>
                  <a:spcPts val="0"/>
                </a:spcBef>
              </a:pPr>
              <a:r>
                <a:rPr lang="el-GR" sz="1400" dirty="0">
                  <a:ea typeface="Open Sans" panose="020B0606030504020204" pitchFamily="34" charset="0"/>
                  <a:cs typeface="Open Sans" panose="020B0606030504020204" pitchFamily="34" charset="0"/>
                </a:rPr>
                <a:t>Α.Μ.Ε.Α.</a:t>
              </a:r>
            </a:p>
            <a:p>
              <a:pPr marL="0" indent="0" algn="ctr">
                <a:spcBef>
                  <a:spcPts val="0"/>
                </a:spcBef>
                <a:buNone/>
              </a:pPr>
              <a:endParaRPr lang="el-GR" sz="14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marL="342900" indent="-342900" algn="ctr">
                <a:spcBef>
                  <a:spcPts val="0"/>
                </a:spcBef>
                <a:buFont typeface="+mj-lt"/>
                <a:buAutoNum type="arabicPeriod"/>
              </a:pPr>
              <a:r>
                <a:rPr lang="el-GR" sz="1400" dirty="0">
                  <a:ea typeface="Open Sans" panose="020B0606030504020204" pitchFamily="34" charset="0"/>
                  <a:cs typeface="Open Sans" panose="020B0606030504020204" pitchFamily="34" charset="0"/>
                </a:rPr>
                <a:t>15% μείωση στον χρόνο μετακίνησης.</a:t>
              </a:r>
            </a:p>
            <a:p>
              <a:pPr marL="342900" indent="-342900" algn="ctr">
                <a:spcBef>
                  <a:spcPts val="0"/>
                </a:spcBef>
                <a:buFont typeface="+mj-lt"/>
                <a:buAutoNum type="arabicPeriod"/>
              </a:pPr>
              <a:endParaRPr lang="el-GR" sz="14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marL="342900" indent="-342900" algn="ctr">
                <a:spcBef>
                  <a:spcPts val="0"/>
                </a:spcBef>
                <a:buFont typeface="+mj-lt"/>
                <a:buAutoNum type="arabicPeriod"/>
              </a:pPr>
              <a:r>
                <a:rPr lang="el-GR" sz="1400" dirty="0">
                  <a:ea typeface="Open Sans" panose="020B0606030504020204" pitchFamily="34" charset="0"/>
                  <a:cs typeface="Open Sans" panose="020B0606030504020204" pitchFamily="34" charset="0"/>
                </a:rPr>
                <a:t>Ασφαλέστερες καθημερινές μετακινήσεις.</a:t>
              </a:r>
            </a:p>
            <a:p>
              <a:pPr marL="0" indent="0" algn="ctr">
                <a:spcBef>
                  <a:spcPts val="0"/>
                </a:spcBef>
                <a:buNone/>
              </a:pPr>
              <a:endParaRPr lang="ms-MY" sz="14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algn="ctr">
                <a:spcBef>
                  <a:spcPts val="0"/>
                </a:spcBef>
              </a:pPr>
              <a:endParaRPr lang="id-ID" sz="1400" dirty="0"/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2462849" y="2236825"/>
              <a:ext cx="1348556" cy="1348556"/>
              <a:chOff x="1230978" y="2368196"/>
              <a:chExt cx="1798074" cy="1798074"/>
            </a:xfrm>
          </p:grpSpPr>
          <p:sp>
            <p:nvSpPr>
              <p:cNvPr id="26" name="Shape 1936"/>
              <p:cNvSpPr/>
              <p:nvPr/>
            </p:nvSpPr>
            <p:spPr>
              <a:xfrm>
                <a:off x="1230978" y="2368196"/>
                <a:ext cx="1798074" cy="17980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endParaRPr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Shape 1937"/>
              <p:cNvSpPr/>
              <p:nvPr/>
            </p:nvSpPr>
            <p:spPr>
              <a:xfrm>
                <a:off x="1295594" y="2432813"/>
                <a:ext cx="1668841" cy="16688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25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974174" y="2503278"/>
              <a:ext cx="325909" cy="815657"/>
              <a:chOff x="1912742" y="2723462"/>
              <a:chExt cx="434545" cy="1087543"/>
            </a:xfrm>
            <a:solidFill>
              <a:schemeClr val="accent1"/>
            </a:solidFill>
          </p:grpSpPr>
          <p:sp>
            <p:nvSpPr>
              <p:cNvPr id="29" name="Shape 1947"/>
              <p:cNvSpPr/>
              <p:nvPr/>
            </p:nvSpPr>
            <p:spPr>
              <a:xfrm flipH="1">
                <a:off x="1912742" y="2909763"/>
                <a:ext cx="434545" cy="9012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338" y="0"/>
                    </a:moveTo>
                    <a:cubicBezTo>
                      <a:pt x="5538" y="0"/>
                      <a:pt x="5538" y="0"/>
                      <a:pt x="5538" y="0"/>
                    </a:cubicBezTo>
                    <a:cubicBezTo>
                      <a:pt x="1662" y="0"/>
                      <a:pt x="0" y="1580"/>
                      <a:pt x="0" y="2107"/>
                    </a:cubicBezTo>
                    <a:cubicBezTo>
                      <a:pt x="0" y="9746"/>
                      <a:pt x="0" y="9746"/>
                      <a:pt x="0" y="9746"/>
                    </a:cubicBezTo>
                    <a:cubicBezTo>
                      <a:pt x="0" y="10141"/>
                      <a:pt x="831" y="10537"/>
                      <a:pt x="1938" y="10537"/>
                    </a:cubicBezTo>
                    <a:cubicBezTo>
                      <a:pt x="3046" y="10537"/>
                      <a:pt x="3600" y="10141"/>
                      <a:pt x="3600" y="9746"/>
                    </a:cubicBezTo>
                    <a:cubicBezTo>
                      <a:pt x="3600" y="3424"/>
                      <a:pt x="3600" y="3424"/>
                      <a:pt x="3600" y="3424"/>
                    </a:cubicBezTo>
                    <a:cubicBezTo>
                      <a:pt x="5262" y="3424"/>
                      <a:pt x="5262" y="3424"/>
                      <a:pt x="5262" y="3424"/>
                    </a:cubicBezTo>
                    <a:cubicBezTo>
                      <a:pt x="5262" y="9483"/>
                      <a:pt x="5262" y="9483"/>
                      <a:pt x="5262" y="9483"/>
                    </a:cubicBezTo>
                    <a:cubicBezTo>
                      <a:pt x="5262" y="9483"/>
                      <a:pt x="5262" y="9615"/>
                      <a:pt x="5262" y="9746"/>
                    </a:cubicBezTo>
                    <a:cubicBezTo>
                      <a:pt x="5262" y="20283"/>
                      <a:pt x="5262" y="20283"/>
                      <a:pt x="5262" y="20283"/>
                    </a:cubicBezTo>
                    <a:cubicBezTo>
                      <a:pt x="5262" y="21073"/>
                      <a:pt x="6369" y="21600"/>
                      <a:pt x="7754" y="21600"/>
                    </a:cubicBezTo>
                    <a:cubicBezTo>
                      <a:pt x="9138" y="21600"/>
                      <a:pt x="10246" y="21073"/>
                      <a:pt x="10246" y="20283"/>
                    </a:cubicBezTo>
                    <a:cubicBezTo>
                      <a:pt x="10246" y="10932"/>
                      <a:pt x="10246" y="10932"/>
                      <a:pt x="10246" y="10932"/>
                    </a:cubicBezTo>
                    <a:cubicBezTo>
                      <a:pt x="11354" y="10932"/>
                      <a:pt x="11354" y="10932"/>
                      <a:pt x="11354" y="10932"/>
                    </a:cubicBezTo>
                    <a:cubicBezTo>
                      <a:pt x="11354" y="20283"/>
                      <a:pt x="11354" y="20283"/>
                      <a:pt x="11354" y="20283"/>
                    </a:cubicBezTo>
                    <a:cubicBezTo>
                      <a:pt x="11354" y="21073"/>
                      <a:pt x="12462" y="21600"/>
                      <a:pt x="13846" y="21600"/>
                    </a:cubicBezTo>
                    <a:cubicBezTo>
                      <a:pt x="15231" y="21600"/>
                      <a:pt x="16338" y="21073"/>
                      <a:pt x="16338" y="20283"/>
                    </a:cubicBezTo>
                    <a:cubicBezTo>
                      <a:pt x="16338" y="3424"/>
                      <a:pt x="16338" y="3424"/>
                      <a:pt x="16338" y="3424"/>
                    </a:cubicBezTo>
                    <a:cubicBezTo>
                      <a:pt x="17723" y="3424"/>
                      <a:pt x="17723" y="3424"/>
                      <a:pt x="17723" y="3424"/>
                    </a:cubicBezTo>
                    <a:cubicBezTo>
                      <a:pt x="17723" y="9746"/>
                      <a:pt x="17723" y="9746"/>
                      <a:pt x="17723" y="9746"/>
                    </a:cubicBezTo>
                    <a:cubicBezTo>
                      <a:pt x="17723" y="10141"/>
                      <a:pt x="18554" y="10537"/>
                      <a:pt x="19662" y="10537"/>
                    </a:cubicBezTo>
                    <a:cubicBezTo>
                      <a:pt x="20769" y="10537"/>
                      <a:pt x="21600" y="10141"/>
                      <a:pt x="21600" y="9746"/>
                    </a:cubicBezTo>
                    <a:cubicBezTo>
                      <a:pt x="21600" y="1976"/>
                      <a:pt x="21600" y="1976"/>
                      <a:pt x="21600" y="1976"/>
                    </a:cubicBezTo>
                    <a:cubicBezTo>
                      <a:pt x="21600" y="1317"/>
                      <a:pt x="19938" y="0"/>
                      <a:pt x="16338" y="0"/>
                    </a:cubicBezTo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0" tIns="0" rIns="0" bIns="0"/>
              <a:lstStyle/>
              <a:p>
                <a:endParaRPr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Shape 1948"/>
              <p:cNvSpPr/>
              <p:nvPr/>
            </p:nvSpPr>
            <p:spPr>
              <a:xfrm flipH="1">
                <a:off x="2039580" y="2723462"/>
                <a:ext cx="173820" cy="1700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0" tIns="0" rIns="0" bIns="0"/>
              <a:lstStyle/>
              <a:p>
                <a:endParaRPr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1" name="Shape 1949"/>
            <p:cNvSpPr/>
            <p:nvPr/>
          </p:nvSpPr>
          <p:spPr>
            <a:xfrm>
              <a:off x="2377817" y="2151794"/>
              <a:ext cx="1518623" cy="15186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19050">
              <a:solidFill>
                <a:schemeClr val="accent1"/>
              </a:solidFill>
              <a:prstDash val="sysDot"/>
              <a:miter lim="400000"/>
            </a:ln>
          </p:spPr>
          <p:txBody>
            <a:bodyPr lIns="38100" tIns="38100" rIns="38100" bIns="38100" anchor="ctr"/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4860802" y="2194039"/>
            <a:ext cx="2470396" cy="3004623"/>
            <a:chOff x="1899287" y="2151794"/>
            <a:chExt cx="2470396" cy="3004623"/>
          </a:xfrm>
        </p:grpSpPr>
        <p:sp>
          <p:nvSpPr>
            <p:cNvPr id="103" name="Text Placeholder 5"/>
            <p:cNvSpPr txBox="1">
              <a:spLocks/>
            </p:cNvSpPr>
            <p:nvPr/>
          </p:nvSpPr>
          <p:spPr>
            <a:xfrm>
              <a:off x="2254933" y="3830657"/>
              <a:ext cx="1743780" cy="2718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l-GR" sz="1600" b="1" dirty="0">
                  <a:latin typeface="+mj-lt"/>
                </a:rPr>
                <a:t>Δευτερεύοντες</a:t>
              </a:r>
              <a:endParaRPr lang="id-ID" sz="1600" b="1" dirty="0">
                <a:latin typeface="+mj-lt"/>
              </a:endParaRPr>
            </a:p>
          </p:txBody>
        </p:sp>
        <p:sp>
          <p:nvSpPr>
            <p:cNvPr id="104" name="Text Placeholder 6"/>
            <p:cNvSpPr txBox="1">
              <a:spLocks/>
            </p:cNvSpPr>
            <p:nvPr/>
          </p:nvSpPr>
          <p:spPr>
            <a:xfrm>
              <a:off x="1899287" y="4169646"/>
              <a:ext cx="2470396" cy="98677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</a:pPr>
              <a:r>
                <a:rPr lang="el-GR" sz="1400" dirty="0">
                  <a:ea typeface="Open Sans" panose="020B0606030504020204" pitchFamily="34" charset="0"/>
                  <a:cs typeface="Open Sans" panose="020B0606030504020204" pitchFamily="34" charset="0"/>
                </a:rPr>
                <a:t>Εργαζόμενοι στα Μ.Μ.Μ.</a:t>
              </a:r>
              <a:endParaRPr lang="ms-MY" sz="14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algn="ctr">
                <a:spcBef>
                  <a:spcPts val="0"/>
                </a:spcBef>
              </a:pPr>
              <a:endParaRPr lang="el-GR" sz="1400" dirty="0"/>
            </a:p>
            <a:p>
              <a:pPr marL="342900" indent="-342900" algn="ctr">
                <a:spcBef>
                  <a:spcPts val="0"/>
                </a:spcBef>
                <a:buFont typeface="+mj-lt"/>
                <a:buAutoNum type="arabicPeriod"/>
              </a:pPr>
              <a:r>
                <a:rPr lang="el-GR" sz="1400" dirty="0"/>
                <a:t>Νέες θέσεις εργασίας.</a:t>
              </a:r>
              <a:endParaRPr lang="id-ID" sz="1400" dirty="0"/>
            </a:p>
          </p:txBody>
        </p:sp>
        <p:grpSp>
          <p:nvGrpSpPr>
            <p:cNvPr id="105" name="Group 104"/>
            <p:cNvGrpSpPr/>
            <p:nvPr/>
          </p:nvGrpSpPr>
          <p:grpSpPr>
            <a:xfrm>
              <a:off x="2462849" y="2236825"/>
              <a:ext cx="1348556" cy="1348556"/>
              <a:chOff x="1230978" y="2368196"/>
              <a:chExt cx="1798074" cy="1798074"/>
            </a:xfrm>
          </p:grpSpPr>
          <p:sp>
            <p:nvSpPr>
              <p:cNvPr id="110" name="Shape 1936"/>
              <p:cNvSpPr/>
              <p:nvPr/>
            </p:nvSpPr>
            <p:spPr>
              <a:xfrm>
                <a:off x="1230978" y="2368196"/>
                <a:ext cx="1798074" cy="17980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endParaRPr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11" name="Shape 1937"/>
              <p:cNvSpPr/>
              <p:nvPr/>
            </p:nvSpPr>
            <p:spPr>
              <a:xfrm>
                <a:off x="1295594" y="2432813"/>
                <a:ext cx="1668841" cy="16688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25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2974174" y="2503278"/>
              <a:ext cx="325909" cy="815657"/>
              <a:chOff x="1912742" y="2723462"/>
              <a:chExt cx="434545" cy="1087543"/>
            </a:xfrm>
            <a:solidFill>
              <a:schemeClr val="accent1"/>
            </a:solidFill>
          </p:grpSpPr>
          <p:sp>
            <p:nvSpPr>
              <p:cNvPr id="108" name="Shape 1947"/>
              <p:cNvSpPr/>
              <p:nvPr/>
            </p:nvSpPr>
            <p:spPr>
              <a:xfrm flipH="1">
                <a:off x="1912742" y="2909763"/>
                <a:ext cx="434545" cy="9012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338" y="0"/>
                    </a:moveTo>
                    <a:cubicBezTo>
                      <a:pt x="5538" y="0"/>
                      <a:pt x="5538" y="0"/>
                      <a:pt x="5538" y="0"/>
                    </a:cubicBezTo>
                    <a:cubicBezTo>
                      <a:pt x="1662" y="0"/>
                      <a:pt x="0" y="1580"/>
                      <a:pt x="0" y="2107"/>
                    </a:cubicBezTo>
                    <a:cubicBezTo>
                      <a:pt x="0" y="9746"/>
                      <a:pt x="0" y="9746"/>
                      <a:pt x="0" y="9746"/>
                    </a:cubicBezTo>
                    <a:cubicBezTo>
                      <a:pt x="0" y="10141"/>
                      <a:pt x="831" y="10537"/>
                      <a:pt x="1938" y="10537"/>
                    </a:cubicBezTo>
                    <a:cubicBezTo>
                      <a:pt x="3046" y="10537"/>
                      <a:pt x="3600" y="10141"/>
                      <a:pt x="3600" y="9746"/>
                    </a:cubicBezTo>
                    <a:cubicBezTo>
                      <a:pt x="3600" y="3424"/>
                      <a:pt x="3600" y="3424"/>
                      <a:pt x="3600" y="3424"/>
                    </a:cubicBezTo>
                    <a:cubicBezTo>
                      <a:pt x="5262" y="3424"/>
                      <a:pt x="5262" y="3424"/>
                      <a:pt x="5262" y="3424"/>
                    </a:cubicBezTo>
                    <a:cubicBezTo>
                      <a:pt x="5262" y="9483"/>
                      <a:pt x="5262" y="9483"/>
                      <a:pt x="5262" y="9483"/>
                    </a:cubicBezTo>
                    <a:cubicBezTo>
                      <a:pt x="5262" y="9483"/>
                      <a:pt x="5262" y="9615"/>
                      <a:pt x="5262" y="9746"/>
                    </a:cubicBezTo>
                    <a:cubicBezTo>
                      <a:pt x="5262" y="20283"/>
                      <a:pt x="5262" y="20283"/>
                      <a:pt x="5262" y="20283"/>
                    </a:cubicBezTo>
                    <a:cubicBezTo>
                      <a:pt x="5262" y="21073"/>
                      <a:pt x="6369" y="21600"/>
                      <a:pt x="7754" y="21600"/>
                    </a:cubicBezTo>
                    <a:cubicBezTo>
                      <a:pt x="9138" y="21600"/>
                      <a:pt x="10246" y="21073"/>
                      <a:pt x="10246" y="20283"/>
                    </a:cubicBezTo>
                    <a:cubicBezTo>
                      <a:pt x="10246" y="10932"/>
                      <a:pt x="10246" y="10932"/>
                      <a:pt x="10246" y="10932"/>
                    </a:cubicBezTo>
                    <a:cubicBezTo>
                      <a:pt x="11354" y="10932"/>
                      <a:pt x="11354" y="10932"/>
                      <a:pt x="11354" y="10932"/>
                    </a:cubicBezTo>
                    <a:cubicBezTo>
                      <a:pt x="11354" y="20283"/>
                      <a:pt x="11354" y="20283"/>
                      <a:pt x="11354" y="20283"/>
                    </a:cubicBezTo>
                    <a:cubicBezTo>
                      <a:pt x="11354" y="21073"/>
                      <a:pt x="12462" y="21600"/>
                      <a:pt x="13846" y="21600"/>
                    </a:cubicBezTo>
                    <a:cubicBezTo>
                      <a:pt x="15231" y="21600"/>
                      <a:pt x="16338" y="21073"/>
                      <a:pt x="16338" y="20283"/>
                    </a:cubicBezTo>
                    <a:cubicBezTo>
                      <a:pt x="16338" y="3424"/>
                      <a:pt x="16338" y="3424"/>
                      <a:pt x="16338" y="3424"/>
                    </a:cubicBezTo>
                    <a:cubicBezTo>
                      <a:pt x="17723" y="3424"/>
                      <a:pt x="17723" y="3424"/>
                      <a:pt x="17723" y="3424"/>
                    </a:cubicBezTo>
                    <a:cubicBezTo>
                      <a:pt x="17723" y="9746"/>
                      <a:pt x="17723" y="9746"/>
                      <a:pt x="17723" y="9746"/>
                    </a:cubicBezTo>
                    <a:cubicBezTo>
                      <a:pt x="17723" y="10141"/>
                      <a:pt x="18554" y="10537"/>
                      <a:pt x="19662" y="10537"/>
                    </a:cubicBezTo>
                    <a:cubicBezTo>
                      <a:pt x="20769" y="10537"/>
                      <a:pt x="21600" y="10141"/>
                      <a:pt x="21600" y="9746"/>
                    </a:cubicBezTo>
                    <a:cubicBezTo>
                      <a:pt x="21600" y="1976"/>
                      <a:pt x="21600" y="1976"/>
                      <a:pt x="21600" y="1976"/>
                    </a:cubicBezTo>
                    <a:cubicBezTo>
                      <a:pt x="21600" y="1317"/>
                      <a:pt x="19938" y="0"/>
                      <a:pt x="16338" y="0"/>
                    </a:cubicBezTo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lIns="0" tIns="0" rIns="0" bIns="0"/>
              <a:lstStyle/>
              <a:p>
                <a:endParaRPr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09" name="Shape 1948"/>
              <p:cNvSpPr/>
              <p:nvPr/>
            </p:nvSpPr>
            <p:spPr>
              <a:xfrm flipH="1">
                <a:off x="2039580" y="2723462"/>
                <a:ext cx="173820" cy="1700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lIns="0" tIns="0" rIns="0" bIns="0"/>
              <a:lstStyle/>
              <a:p>
                <a:endParaRPr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7" name="Shape 1949"/>
            <p:cNvSpPr/>
            <p:nvPr/>
          </p:nvSpPr>
          <p:spPr>
            <a:xfrm>
              <a:off x="2377817" y="2151794"/>
              <a:ext cx="1518623" cy="15186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19050">
              <a:solidFill>
                <a:schemeClr val="accent2"/>
              </a:solidFill>
              <a:prstDash val="sysDot"/>
              <a:miter lim="400000"/>
            </a:ln>
          </p:spPr>
          <p:txBody>
            <a:bodyPr lIns="38100" tIns="38100" rIns="38100" bIns="38100" anchor="ctr"/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7538826" y="2151794"/>
            <a:ext cx="2470396" cy="3004623"/>
            <a:chOff x="1899287" y="2151794"/>
            <a:chExt cx="2470396" cy="3004623"/>
          </a:xfrm>
        </p:grpSpPr>
        <p:sp>
          <p:nvSpPr>
            <p:cNvPr id="116" name="Text Placeholder 5"/>
            <p:cNvSpPr txBox="1">
              <a:spLocks/>
            </p:cNvSpPr>
            <p:nvPr/>
          </p:nvSpPr>
          <p:spPr>
            <a:xfrm>
              <a:off x="2254933" y="3830657"/>
              <a:ext cx="1743780" cy="2718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l-GR" sz="1600" b="1" dirty="0">
                  <a:latin typeface="+mj-lt"/>
                </a:rPr>
                <a:t>Τριτεύοντες</a:t>
              </a:r>
              <a:endParaRPr lang="id-ID" sz="1600" b="1" dirty="0">
                <a:latin typeface="+mj-lt"/>
              </a:endParaRPr>
            </a:p>
          </p:txBody>
        </p:sp>
        <p:sp>
          <p:nvSpPr>
            <p:cNvPr id="117" name="Text Placeholder 6"/>
            <p:cNvSpPr txBox="1">
              <a:spLocks/>
            </p:cNvSpPr>
            <p:nvPr/>
          </p:nvSpPr>
          <p:spPr>
            <a:xfrm>
              <a:off x="1899287" y="4169646"/>
              <a:ext cx="2470396" cy="98677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ts val="0"/>
                </a:spcBef>
              </a:pPr>
              <a:r>
                <a:rPr lang="el-GR" sz="1400" dirty="0">
                  <a:ea typeface="Open Sans" panose="020B0606030504020204" pitchFamily="34" charset="0"/>
                  <a:cs typeface="Open Sans" panose="020B0606030504020204" pitchFamily="34" charset="0"/>
                </a:rPr>
                <a:t>Οδηγοί Ι.Χ.</a:t>
              </a:r>
            </a:p>
            <a:p>
              <a:pPr algn="ctr">
                <a:spcBef>
                  <a:spcPts val="0"/>
                </a:spcBef>
              </a:pPr>
              <a:r>
                <a:rPr lang="el-GR" sz="1400" dirty="0">
                  <a:ea typeface="Open Sans" panose="020B0606030504020204" pitchFamily="34" charset="0"/>
                  <a:cs typeface="Open Sans" panose="020B0606030504020204" pitchFamily="34" charset="0"/>
                </a:rPr>
                <a:t>Οδηγοί επαγγελματικών οχημάτων.</a:t>
              </a:r>
              <a:endParaRPr lang="ms-MY" sz="14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algn="ctr">
                <a:spcBef>
                  <a:spcPts val="0"/>
                </a:spcBef>
              </a:pPr>
              <a:endParaRPr lang="el-GR" sz="1400" dirty="0"/>
            </a:p>
            <a:p>
              <a:pPr marL="342900" indent="-342900" algn="ctr">
                <a:spcBef>
                  <a:spcPts val="0"/>
                </a:spcBef>
                <a:buFont typeface="+mj-lt"/>
                <a:buAutoNum type="arabicPeriod"/>
              </a:pPr>
              <a:r>
                <a:rPr lang="el-GR" sz="1400" dirty="0"/>
                <a:t>Μείωση κυκλοφοριακής συμφόρησης.</a:t>
              </a:r>
            </a:p>
            <a:p>
              <a:pPr marL="342900" indent="-342900" algn="ctr">
                <a:spcBef>
                  <a:spcPts val="0"/>
                </a:spcBef>
                <a:buFont typeface="+mj-lt"/>
                <a:buAutoNum type="arabicPeriod"/>
              </a:pPr>
              <a:endParaRPr lang="el-GR" sz="1400" dirty="0"/>
            </a:p>
            <a:p>
              <a:pPr marL="342900" indent="-342900" algn="ctr">
                <a:spcBef>
                  <a:spcPts val="0"/>
                </a:spcBef>
                <a:buFont typeface="+mj-lt"/>
                <a:buAutoNum type="arabicPeriod"/>
              </a:pPr>
              <a:r>
                <a:rPr lang="el-GR" sz="1400" dirty="0"/>
                <a:t>25% μείωση στον χρόνο μετακίνησης.</a:t>
              </a:r>
            </a:p>
            <a:p>
              <a:pPr marL="342900" indent="-342900" algn="ctr">
                <a:spcBef>
                  <a:spcPts val="0"/>
                </a:spcBef>
                <a:buFont typeface="+mj-lt"/>
                <a:buAutoNum type="arabicPeriod"/>
              </a:pPr>
              <a:endParaRPr lang="id-ID" sz="1400" dirty="0"/>
            </a:p>
          </p:txBody>
        </p:sp>
        <p:grpSp>
          <p:nvGrpSpPr>
            <p:cNvPr id="118" name="Group 117"/>
            <p:cNvGrpSpPr/>
            <p:nvPr/>
          </p:nvGrpSpPr>
          <p:grpSpPr>
            <a:xfrm>
              <a:off x="2462849" y="2236825"/>
              <a:ext cx="1348556" cy="1348556"/>
              <a:chOff x="1230978" y="2368196"/>
              <a:chExt cx="1798074" cy="1798074"/>
            </a:xfrm>
          </p:grpSpPr>
          <p:sp>
            <p:nvSpPr>
              <p:cNvPr id="123" name="Shape 1936"/>
              <p:cNvSpPr/>
              <p:nvPr/>
            </p:nvSpPr>
            <p:spPr>
              <a:xfrm>
                <a:off x="1230978" y="2368196"/>
                <a:ext cx="1798074" cy="17980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endParaRPr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24" name="Shape 1937"/>
              <p:cNvSpPr/>
              <p:nvPr/>
            </p:nvSpPr>
            <p:spPr>
              <a:xfrm>
                <a:off x="1295594" y="2432813"/>
                <a:ext cx="1668841" cy="16688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defTabSz="3429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25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grpSp>
          <p:nvGrpSpPr>
            <p:cNvPr id="119" name="Group 118"/>
            <p:cNvGrpSpPr/>
            <p:nvPr/>
          </p:nvGrpSpPr>
          <p:grpSpPr>
            <a:xfrm>
              <a:off x="2974174" y="2503278"/>
              <a:ext cx="325909" cy="815657"/>
              <a:chOff x="1912742" y="2723462"/>
              <a:chExt cx="434545" cy="1087543"/>
            </a:xfrm>
            <a:solidFill>
              <a:schemeClr val="accent1"/>
            </a:solidFill>
          </p:grpSpPr>
          <p:sp>
            <p:nvSpPr>
              <p:cNvPr id="121" name="Shape 1947"/>
              <p:cNvSpPr/>
              <p:nvPr/>
            </p:nvSpPr>
            <p:spPr>
              <a:xfrm flipH="1">
                <a:off x="1912742" y="2909763"/>
                <a:ext cx="434545" cy="9012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338" y="0"/>
                    </a:moveTo>
                    <a:cubicBezTo>
                      <a:pt x="5538" y="0"/>
                      <a:pt x="5538" y="0"/>
                      <a:pt x="5538" y="0"/>
                    </a:cubicBezTo>
                    <a:cubicBezTo>
                      <a:pt x="1662" y="0"/>
                      <a:pt x="0" y="1580"/>
                      <a:pt x="0" y="2107"/>
                    </a:cubicBezTo>
                    <a:cubicBezTo>
                      <a:pt x="0" y="9746"/>
                      <a:pt x="0" y="9746"/>
                      <a:pt x="0" y="9746"/>
                    </a:cubicBezTo>
                    <a:cubicBezTo>
                      <a:pt x="0" y="10141"/>
                      <a:pt x="831" y="10537"/>
                      <a:pt x="1938" y="10537"/>
                    </a:cubicBezTo>
                    <a:cubicBezTo>
                      <a:pt x="3046" y="10537"/>
                      <a:pt x="3600" y="10141"/>
                      <a:pt x="3600" y="9746"/>
                    </a:cubicBezTo>
                    <a:cubicBezTo>
                      <a:pt x="3600" y="3424"/>
                      <a:pt x="3600" y="3424"/>
                      <a:pt x="3600" y="3424"/>
                    </a:cubicBezTo>
                    <a:cubicBezTo>
                      <a:pt x="5262" y="3424"/>
                      <a:pt x="5262" y="3424"/>
                      <a:pt x="5262" y="3424"/>
                    </a:cubicBezTo>
                    <a:cubicBezTo>
                      <a:pt x="5262" y="9483"/>
                      <a:pt x="5262" y="9483"/>
                      <a:pt x="5262" y="9483"/>
                    </a:cubicBezTo>
                    <a:cubicBezTo>
                      <a:pt x="5262" y="9483"/>
                      <a:pt x="5262" y="9615"/>
                      <a:pt x="5262" y="9746"/>
                    </a:cubicBezTo>
                    <a:cubicBezTo>
                      <a:pt x="5262" y="20283"/>
                      <a:pt x="5262" y="20283"/>
                      <a:pt x="5262" y="20283"/>
                    </a:cubicBezTo>
                    <a:cubicBezTo>
                      <a:pt x="5262" y="21073"/>
                      <a:pt x="6369" y="21600"/>
                      <a:pt x="7754" y="21600"/>
                    </a:cubicBezTo>
                    <a:cubicBezTo>
                      <a:pt x="9138" y="21600"/>
                      <a:pt x="10246" y="21073"/>
                      <a:pt x="10246" y="20283"/>
                    </a:cubicBezTo>
                    <a:cubicBezTo>
                      <a:pt x="10246" y="10932"/>
                      <a:pt x="10246" y="10932"/>
                      <a:pt x="10246" y="10932"/>
                    </a:cubicBezTo>
                    <a:cubicBezTo>
                      <a:pt x="11354" y="10932"/>
                      <a:pt x="11354" y="10932"/>
                      <a:pt x="11354" y="10932"/>
                    </a:cubicBezTo>
                    <a:cubicBezTo>
                      <a:pt x="11354" y="20283"/>
                      <a:pt x="11354" y="20283"/>
                      <a:pt x="11354" y="20283"/>
                    </a:cubicBezTo>
                    <a:cubicBezTo>
                      <a:pt x="11354" y="21073"/>
                      <a:pt x="12462" y="21600"/>
                      <a:pt x="13846" y="21600"/>
                    </a:cubicBezTo>
                    <a:cubicBezTo>
                      <a:pt x="15231" y="21600"/>
                      <a:pt x="16338" y="21073"/>
                      <a:pt x="16338" y="20283"/>
                    </a:cubicBezTo>
                    <a:cubicBezTo>
                      <a:pt x="16338" y="3424"/>
                      <a:pt x="16338" y="3424"/>
                      <a:pt x="16338" y="3424"/>
                    </a:cubicBezTo>
                    <a:cubicBezTo>
                      <a:pt x="17723" y="3424"/>
                      <a:pt x="17723" y="3424"/>
                      <a:pt x="17723" y="3424"/>
                    </a:cubicBezTo>
                    <a:cubicBezTo>
                      <a:pt x="17723" y="9746"/>
                      <a:pt x="17723" y="9746"/>
                      <a:pt x="17723" y="9746"/>
                    </a:cubicBezTo>
                    <a:cubicBezTo>
                      <a:pt x="17723" y="10141"/>
                      <a:pt x="18554" y="10537"/>
                      <a:pt x="19662" y="10537"/>
                    </a:cubicBezTo>
                    <a:cubicBezTo>
                      <a:pt x="20769" y="10537"/>
                      <a:pt x="21600" y="10141"/>
                      <a:pt x="21600" y="9746"/>
                    </a:cubicBezTo>
                    <a:cubicBezTo>
                      <a:pt x="21600" y="1976"/>
                      <a:pt x="21600" y="1976"/>
                      <a:pt x="21600" y="1976"/>
                    </a:cubicBezTo>
                    <a:cubicBezTo>
                      <a:pt x="21600" y="1317"/>
                      <a:pt x="19938" y="0"/>
                      <a:pt x="16338" y="0"/>
                    </a:cubicBezTo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lIns="0" tIns="0" rIns="0" bIns="0"/>
              <a:lstStyle/>
              <a:p>
                <a:endParaRPr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Shape 1948"/>
              <p:cNvSpPr/>
              <p:nvPr/>
            </p:nvSpPr>
            <p:spPr>
              <a:xfrm flipH="1">
                <a:off x="2039580" y="2723462"/>
                <a:ext cx="173820" cy="1700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lIns="0" tIns="0" rIns="0" bIns="0"/>
              <a:lstStyle/>
              <a:p>
                <a:endParaRPr sz="135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0" name="Shape 1949"/>
            <p:cNvSpPr/>
            <p:nvPr/>
          </p:nvSpPr>
          <p:spPr>
            <a:xfrm>
              <a:off x="2377817" y="2151794"/>
              <a:ext cx="1518623" cy="15186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19050">
              <a:solidFill>
                <a:schemeClr val="accent3"/>
              </a:solidFill>
              <a:prstDash val="sysDot"/>
              <a:miter lim="400000"/>
            </a:ln>
          </p:spPr>
          <p:txBody>
            <a:bodyPr lIns="38100" tIns="38100" rIns="38100" bIns="38100" anchor="ctr"/>
            <a:lstStyle/>
            <a:p>
              <a:endParaRPr sz="135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1862462"/>
      </p:ext>
    </p:extLst>
  </p:cSld>
  <p:clrMapOvr>
    <a:masterClrMapping/>
  </p:clrMapOvr>
  <p:transition spd="slow" advClick="0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5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50" decel="100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50" decel="100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1438</TotalTime>
  <Words>607</Words>
  <Application>Microsoft Office PowerPoint</Application>
  <PresentationFormat>Ευρεία οθόνη</PresentationFormat>
  <Paragraphs>112</Paragraphs>
  <Slides>13</Slides>
  <Notes>3</Notes>
  <HiddenSlides>0</HiddenSlides>
  <MMClips>1</MMClips>
  <ScaleCrop>false</ScaleCrop>
  <HeadingPairs>
    <vt:vector size="6" baseType="variant">
      <vt:variant>
        <vt:lpstr>Γραμματοσειρές που χρησιμοποιούνται</vt:lpstr>
      </vt:variant>
      <vt:variant>
        <vt:i4>7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Gill Sans</vt:lpstr>
      <vt:lpstr>Lato Black</vt:lpstr>
      <vt:lpstr>Lato Light</vt:lpstr>
      <vt:lpstr>Lato Medium</vt:lpstr>
      <vt:lpstr>Θέμα του Office</vt:lpstr>
      <vt:lpstr>Παρουσίαση του PowerPoint</vt:lpstr>
      <vt:lpstr>Παρουσίαση του PowerPoint</vt:lpstr>
      <vt:lpstr>Στόχος</vt:lpstr>
      <vt:lpstr>Χρήστες</vt:lpstr>
      <vt:lpstr>Παρουσίαση του PowerPoint</vt:lpstr>
      <vt:lpstr>Αποτίμηση</vt:lpstr>
      <vt:lpstr>Παρουσίαση του PowerPoint</vt:lpstr>
      <vt:lpstr>Επιτυχημένο Σύστημα</vt:lpstr>
      <vt:lpstr>Χρήστες</vt:lpstr>
      <vt:lpstr>Ανάλυση Εργασιών</vt:lpstr>
      <vt:lpstr>Υλικοτεχνική Υποδομή</vt:lpstr>
      <vt:lpstr>Παρουσίαση του PowerPoint</vt:lpstr>
      <vt:lpstr>Παρουσίαση του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Παρουσίαση του PowerPoint</dc:title>
  <dc:creator>Νίκος Θεοφιλόπουλος</dc:creator>
  <cp:lastModifiedBy>Andreas Theofilopoulos</cp:lastModifiedBy>
  <cp:revision>45</cp:revision>
  <dcterms:created xsi:type="dcterms:W3CDTF">2020-05-05T14:18:24Z</dcterms:created>
  <dcterms:modified xsi:type="dcterms:W3CDTF">2020-06-17T10:38:08Z</dcterms:modified>
</cp:coreProperties>
</file>

<file path=docProps/thumbnail.jpeg>
</file>